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7" r:id="rId2"/>
  </p:sldMasterIdLst>
  <p:notesMasterIdLst>
    <p:notesMasterId r:id="rId40"/>
  </p:notesMasterIdLst>
  <p:handoutMasterIdLst>
    <p:handoutMasterId r:id="rId41"/>
  </p:handoutMasterIdLst>
  <p:sldIdLst>
    <p:sldId id="344" r:id="rId3"/>
    <p:sldId id="345" r:id="rId4"/>
    <p:sldId id="385" r:id="rId5"/>
    <p:sldId id="386" r:id="rId6"/>
    <p:sldId id="365" r:id="rId7"/>
    <p:sldId id="364" r:id="rId8"/>
    <p:sldId id="363" r:id="rId9"/>
    <p:sldId id="362" r:id="rId10"/>
    <p:sldId id="369" r:id="rId11"/>
    <p:sldId id="376" r:id="rId12"/>
    <p:sldId id="374" r:id="rId13"/>
    <p:sldId id="377" r:id="rId14"/>
    <p:sldId id="392" r:id="rId15"/>
    <p:sldId id="393" r:id="rId16"/>
    <p:sldId id="398" r:id="rId17"/>
    <p:sldId id="389" r:id="rId18"/>
    <p:sldId id="400" r:id="rId19"/>
    <p:sldId id="401" r:id="rId20"/>
    <p:sldId id="383" r:id="rId21"/>
    <p:sldId id="402" r:id="rId22"/>
    <p:sldId id="403" r:id="rId23"/>
    <p:sldId id="361" r:id="rId24"/>
    <p:sldId id="360" r:id="rId25"/>
    <p:sldId id="367" r:id="rId26"/>
    <p:sldId id="368" r:id="rId27"/>
    <p:sldId id="387" r:id="rId28"/>
    <p:sldId id="372" r:id="rId29"/>
    <p:sldId id="382" r:id="rId30"/>
    <p:sldId id="373" r:id="rId31"/>
    <p:sldId id="370" r:id="rId32"/>
    <p:sldId id="388" r:id="rId33"/>
    <p:sldId id="394" r:id="rId34"/>
    <p:sldId id="395" r:id="rId35"/>
    <p:sldId id="396" r:id="rId36"/>
    <p:sldId id="397" r:id="rId37"/>
    <p:sldId id="378" r:id="rId38"/>
    <p:sldId id="384" r:id="rId39"/>
  </p:sldIdLst>
  <p:sldSz cx="13004800" cy="9753600"/>
  <p:notesSz cx="6794500" cy="9931400"/>
  <p:defaultTextStyle>
    <a:defPPr>
      <a:defRPr lang="en-US"/>
    </a:defPPr>
    <a:lvl1pPr algn="l" rtl="0" fontAlgn="base">
      <a:spcBef>
        <a:spcPct val="0"/>
      </a:spcBef>
      <a:spcAft>
        <a:spcPct val="0"/>
      </a:spcAft>
      <a:defRPr sz="4000" kern="1200">
        <a:solidFill>
          <a:srgbClr val="FFFFFF"/>
        </a:solidFill>
        <a:latin typeface="American Typewriter" charset="0"/>
        <a:ea typeface="ヒラギノ明朝 ProN W3" charset="-128"/>
        <a:cs typeface="+mn-cs"/>
        <a:sym typeface="American Typewriter" charset="0"/>
      </a:defRPr>
    </a:lvl1pPr>
    <a:lvl2pPr marL="457200" algn="l" rtl="0" fontAlgn="base">
      <a:spcBef>
        <a:spcPct val="0"/>
      </a:spcBef>
      <a:spcAft>
        <a:spcPct val="0"/>
      </a:spcAft>
      <a:defRPr sz="4000" kern="1200">
        <a:solidFill>
          <a:srgbClr val="FFFFFF"/>
        </a:solidFill>
        <a:latin typeface="American Typewriter" charset="0"/>
        <a:ea typeface="ヒラギノ明朝 ProN W3" charset="-128"/>
        <a:cs typeface="+mn-cs"/>
        <a:sym typeface="American Typewriter" charset="0"/>
      </a:defRPr>
    </a:lvl2pPr>
    <a:lvl3pPr marL="914400" algn="l" rtl="0" fontAlgn="base">
      <a:spcBef>
        <a:spcPct val="0"/>
      </a:spcBef>
      <a:spcAft>
        <a:spcPct val="0"/>
      </a:spcAft>
      <a:defRPr sz="4000" kern="1200">
        <a:solidFill>
          <a:srgbClr val="FFFFFF"/>
        </a:solidFill>
        <a:latin typeface="American Typewriter" charset="0"/>
        <a:ea typeface="ヒラギノ明朝 ProN W3" charset="-128"/>
        <a:cs typeface="+mn-cs"/>
        <a:sym typeface="American Typewriter" charset="0"/>
      </a:defRPr>
    </a:lvl3pPr>
    <a:lvl4pPr marL="1371600" algn="l" rtl="0" fontAlgn="base">
      <a:spcBef>
        <a:spcPct val="0"/>
      </a:spcBef>
      <a:spcAft>
        <a:spcPct val="0"/>
      </a:spcAft>
      <a:defRPr sz="4000" kern="1200">
        <a:solidFill>
          <a:srgbClr val="FFFFFF"/>
        </a:solidFill>
        <a:latin typeface="American Typewriter" charset="0"/>
        <a:ea typeface="ヒラギノ明朝 ProN W3" charset="-128"/>
        <a:cs typeface="+mn-cs"/>
        <a:sym typeface="American Typewriter" charset="0"/>
      </a:defRPr>
    </a:lvl4pPr>
    <a:lvl5pPr marL="1828800" algn="l" rtl="0" fontAlgn="base">
      <a:spcBef>
        <a:spcPct val="0"/>
      </a:spcBef>
      <a:spcAft>
        <a:spcPct val="0"/>
      </a:spcAft>
      <a:defRPr sz="4000" kern="1200">
        <a:solidFill>
          <a:srgbClr val="FFFFFF"/>
        </a:solidFill>
        <a:latin typeface="American Typewriter" charset="0"/>
        <a:ea typeface="ヒラギノ明朝 ProN W3" charset="-128"/>
        <a:cs typeface="+mn-cs"/>
        <a:sym typeface="American Typewriter" charset="0"/>
      </a:defRPr>
    </a:lvl5pPr>
    <a:lvl6pPr marL="2286000" algn="l" defTabSz="914400" rtl="0" eaLnBrk="1" latinLnBrk="0" hangingPunct="1">
      <a:defRPr sz="4000" kern="1200">
        <a:solidFill>
          <a:srgbClr val="FFFFFF"/>
        </a:solidFill>
        <a:latin typeface="American Typewriter" charset="0"/>
        <a:ea typeface="ヒラギノ明朝 ProN W3" charset="-128"/>
        <a:cs typeface="+mn-cs"/>
        <a:sym typeface="American Typewriter" charset="0"/>
      </a:defRPr>
    </a:lvl6pPr>
    <a:lvl7pPr marL="2743200" algn="l" defTabSz="914400" rtl="0" eaLnBrk="1" latinLnBrk="0" hangingPunct="1">
      <a:defRPr sz="4000" kern="1200">
        <a:solidFill>
          <a:srgbClr val="FFFFFF"/>
        </a:solidFill>
        <a:latin typeface="American Typewriter" charset="0"/>
        <a:ea typeface="ヒラギノ明朝 ProN W3" charset="-128"/>
        <a:cs typeface="+mn-cs"/>
        <a:sym typeface="American Typewriter" charset="0"/>
      </a:defRPr>
    </a:lvl7pPr>
    <a:lvl8pPr marL="3200400" algn="l" defTabSz="914400" rtl="0" eaLnBrk="1" latinLnBrk="0" hangingPunct="1">
      <a:defRPr sz="4000" kern="1200">
        <a:solidFill>
          <a:srgbClr val="FFFFFF"/>
        </a:solidFill>
        <a:latin typeface="American Typewriter" charset="0"/>
        <a:ea typeface="ヒラギノ明朝 ProN W3" charset="-128"/>
        <a:cs typeface="+mn-cs"/>
        <a:sym typeface="American Typewriter" charset="0"/>
      </a:defRPr>
    </a:lvl8pPr>
    <a:lvl9pPr marL="3657600" algn="l" defTabSz="914400" rtl="0" eaLnBrk="1" latinLnBrk="0" hangingPunct="1">
      <a:defRPr sz="4000" kern="1200">
        <a:solidFill>
          <a:srgbClr val="FFFFFF"/>
        </a:solidFill>
        <a:latin typeface="American Typewriter" charset="0"/>
        <a:ea typeface="ヒラギノ明朝 ProN W3" charset="-128"/>
        <a:cs typeface="+mn-cs"/>
        <a:sym typeface="American Typewriter"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469035" initials="HK" lastIdx="2" clrIdx="0"/>
  <p:cmAuthor id="1" name="Eline" initials="E"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E311A"/>
    <a:srgbClr val="0089B9"/>
    <a:srgbClr val="C1C6C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55" autoAdjust="0"/>
    <p:restoredTop sz="95699" autoAdjust="0"/>
  </p:normalViewPr>
  <p:slideViewPr>
    <p:cSldViewPr>
      <p:cViewPr>
        <p:scale>
          <a:sx n="40" d="100"/>
          <a:sy n="40" d="100"/>
        </p:scale>
        <p:origin x="-1716" y="-306"/>
      </p:cViewPr>
      <p:guideLst>
        <p:guide orient="horz" pos="3072"/>
        <p:guide pos="4096"/>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3120" y="-84"/>
      </p:cViewPr>
      <p:guideLst>
        <p:guide orient="horz" pos="3128"/>
        <p:guide pos="214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4283" cy="49657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nl-NL"/>
          </a:p>
        </p:txBody>
      </p:sp>
      <p:sp>
        <p:nvSpPr>
          <p:cNvPr id="3" name="Tijdelijke aanduiding voor datum 2"/>
          <p:cNvSpPr>
            <a:spLocks noGrp="1"/>
          </p:cNvSpPr>
          <p:nvPr>
            <p:ph type="dt" sz="quarter" idx="1"/>
          </p:nvPr>
        </p:nvSpPr>
        <p:spPr>
          <a:xfrm>
            <a:off x="3848645" y="0"/>
            <a:ext cx="2944283" cy="49657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154CACBF-4C54-4C99-A91C-26686FDB58C8}" type="datetime1">
              <a:rPr lang="nl-NL"/>
              <a:pPr>
                <a:defRPr/>
              </a:pPr>
              <a:t>13-7-2015</a:t>
            </a:fld>
            <a:endParaRPr lang="nl-NL"/>
          </a:p>
        </p:txBody>
      </p:sp>
      <p:sp>
        <p:nvSpPr>
          <p:cNvPr id="4" name="Tijdelijke aanduiding voor voettekst 3"/>
          <p:cNvSpPr>
            <a:spLocks noGrp="1"/>
          </p:cNvSpPr>
          <p:nvPr>
            <p:ph type="ftr" sz="quarter" idx="2"/>
          </p:nvPr>
        </p:nvSpPr>
        <p:spPr>
          <a:xfrm>
            <a:off x="0" y="9433106"/>
            <a:ext cx="2944283" cy="496570"/>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nl-NL"/>
          </a:p>
        </p:txBody>
      </p:sp>
      <p:sp>
        <p:nvSpPr>
          <p:cNvPr id="5" name="Tijdelijke aanduiding voor dianummer 4"/>
          <p:cNvSpPr>
            <a:spLocks noGrp="1"/>
          </p:cNvSpPr>
          <p:nvPr>
            <p:ph type="sldNum" sz="quarter" idx="3"/>
          </p:nvPr>
        </p:nvSpPr>
        <p:spPr>
          <a:xfrm>
            <a:off x="3848645" y="9433106"/>
            <a:ext cx="2944283" cy="49657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FA37EE2F-7505-42A3-A962-D65B858D2513}" type="slidenum">
              <a:rPr lang="nl-NL"/>
              <a:pPr>
                <a:defRPr/>
              </a:pPr>
              <a:t>‹#›</a:t>
            </a:fld>
            <a:endParaRPr lang="nl-NL"/>
          </a:p>
        </p:txBody>
      </p:sp>
    </p:spTree>
    <p:extLst>
      <p:ext uri="{BB962C8B-B14F-4D97-AF65-F5344CB8AC3E}">
        <p14:creationId xmlns="" xmlns:p14="http://schemas.microsoft.com/office/powerpoint/2010/main" val="39507055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4283" cy="49657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nl-NL"/>
          </a:p>
        </p:txBody>
      </p:sp>
      <p:sp>
        <p:nvSpPr>
          <p:cNvPr id="3" name="Tijdelijke aanduiding voor datum 2"/>
          <p:cNvSpPr>
            <a:spLocks noGrp="1"/>
          </p:cNvSpPr>
          <p:nvPr>
            <p:ph type="dt" idx="1"/>
          </p:nvPr>
        </p:nvSpPr>
        <p:spPr>
          <a:xfrm>
            <a:off x="3848645" y="0"/>
            <a:ext cx="2944283" cy="49657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20466067-B656-4607-A459-EC8B6E9F0E41}" type="datetime1">
              <a:rPr lang="nl-NL"/>
              <a:pPr>
                <a:defRPr/>
              </a:pPr>
              <a:t>13-7-2015</a:t>
            </a:fld>
            <a:endParaRPr lang="nl-NL"/>
          </a:p>
        </p:txBody>
      </p:sp>
      <p:sp>
        <p:nvSpPr>
          <p:cNvPr id="4" name="Tijdelijke aanduiding voor dia-afbeelding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nl-NL" noProof="0" smtClean="0"/>
          </a:p>
        </p:txBody>
      </p:sp>
      <p:sp>
        <p:nvSpPr>
          <p:cNvPr id="5" name="Tijdelijke aanduiding voor notities 4"/>
          <p:cNvSpPr>
            <a:spLocks noGrp="1"/>
          </p:cNvSpPr>
          <p:nvPr>
            <p:ph type="body" sz="quarter" idx="3"/>
          </p:nvPr>
        </p:nvSpPr>
        <p:spPr>
          <a:xfrm>
            <a:off x="679450" y="4717415"/>
            <a:ext cx="5435600" cy="4469130"/>
          </a:xfrm>
          <a:prstGeom prst="rect">
            <a:avLst/>
          </a:prstGeom>
        </p:spPr>
        <p:txBody>
          <a:bodyPr vert="horz" wrap="square" lIns="91440" tIns="45720" rIns="91440" bIns="45720" numCol="1" anchor="t" anchorCtr="0" compatLnSpc="1">
            <a:prstTxWarp prst="textNoShape">
              <a:avLst/>
            </a:prstTxWarp>
            <a:normAutofit/>
          </a:bodyPr>
          <a:lstStyle/>
          <a:p>
            <a:pPr lvl="0"/>
            <a:r>
              <a:rPr lang="nl-NL" noProof="0" smtClean="0"/>
              <a:t>Klik om de tekststijl van het model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p>
        </p:txBody>
      </p:sp>
      <p:sp>
        <p:nvSpPr>
          <p:cNvPr id="6" name="Tijdelijke aanduiding voor voettekst 5"/>
          <p:cNvSpPr>
            <a:spLocks noGrp="1"/>
          </p:cNvSpPr>
          <p:nvPr>
            <p:ph type="ftr" sz="quarter" idx="4"/>
          </p:nvPr>
        </p:nvSpPr>
        <p:spPr>
          <a:xfrm>
            <a:off x="0" y="9433106"/>
            <a:ext cx="2944283" cy="496570"/>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nl-NL"/>
          </a:p>
        </p:txBody>
      </p:sp>
      <p:sp>
        <p:nvSpPr>
          <p:cNvPr id="7" name="Tijdelijke aanduiding voor dianummer 6"/>
          <p:cNvSpPr>
            <a:spLocks noGrp="1"/>
          </p:cNvSpPr>
          <p:nvPr>
            <p:ph type="sldNum" sz="quarter" idx="5"/>
          </p:nvPr>
        </p:nvSpPr>
        <p:spPr>
          <a:xfrm>
            <a:off x="3848645" y="9433106"/>
            <a:ext cx="2944283" cy="49657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15DC6C0B-1F4B-409B-86F4-AD46632018E1}" type="slidenum">
              <a:rPr lang="nl-NL"/>
              <a:pPr>
                <a:defRPr/>
              </a:pPr>
              <a:t>‹#›</a:t>
            </a:fld>
            <a:endParaRPr lang="nl-NL"/>
          </a:p>
        </p:txBody>
      </p:sp>
    </p:spTree>
    <p:extLst>
      <p:ext uri="{BB962C8B-B14F-4D97-AF65-F5344CB8AC3E}">
        <p14:creationId xmlns="" xmlns:p14="http://schemas.microsoft.com/office/powerpoint/2010/main" val="1412385477"/>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5DC6C0B-1F4B-409B-86F4-AD46632018E1}" type="slidenum">
              <a:rPr lang="nl-NL" smtClean="0"/>
              <a:pPr>
                <a:defRPr/>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smtClean="0">
                <a:solidFill>
                  <a:schemeClr val="accent6">
                    <a:lumMod val="60000"/>
                    <a:lumOff val="40000"/>
                  </a:schemeClr>
                </a:solidFill>
                <a:latin typeface="Arial" pitchFamily="34" charset="0"/>
                <a:ea typeface="ＭＳ Ｐゴシック" pitchFamily="34" charset="-128"/>
                <a:cs typeface="Arial" pitchFamily="34" charset="0"/>
              </a:rPr>
              <a:t>(Jacob &amp; </a:t>
            </a:r>
            <a:r>
              <a:rPr lang="en-US" sz="1000" dirty="0" err="1" smtClean="0">
                <a:solidFill>
                  <a:schemeClr val="accent6">
                    <a:lumMod val="60000"/>
                    <a:lumOff val="40000"/>
                  </a:schemeClr>
                </a:solidFill>
                <a:latin typeface="Arial" pitchFamily="34" charset="0"/>
                <a:ea typeface="ＭＳ Ｐゴシック" pitchFamily="34" charset="-128"/>
                <a:cs typeface="Arial" pitchFamily="34" charset="0"/>
              </a:rPr>
              <a:t>Karn</a:t>
            </a:r>
            <a:r>
              <a:rPr lang="en-US" sz="1000" dirty="0" smtClean="0">
                <a:solidFill>
                  <a:schemeClr val="accent6">
                    <a:lumMod val="60000"/>
                    <a:lumOff val="40000"/>
                  </a:schemeClr>
                </a:solidFill>
                <a:latin typeface="Arial" pitchFamily="34" charset="0"/>
                <a:ea typeface="ＭＳ Ｐゴシック" pitchFamily="34" charset="-128"/>
                <a:cs typeface="Arial" pitchFamily="34" charset="0"/>
              </a:rPr>
              <a:t>, 2003)</a:t>
            </a:r>
            <a:endParaRPr lang="en-US" sz="1000" kern="1200" noProof="0" dirty="0" smtClean="0">
              <a:solidFill>
                <a:schemeClr val="tx1"/>
              </a:solidFill>
              <a:latin typeface="+mn-lt"/>
              <a:ea typeface="ＭＳ Ｐゴシック" charset="-128"/>
              <a:cs typeface="ＭＳ Ｐゴシック" charset="-128"/>
            </a:endParaRPr>
          </a:p>
          <a:p>
            <a:r>
              <a:rPr lang="en-US" sz="1000" kern="1200" noProof="0" dirty="0" smtClean="0">
                <a:solidFill>
                  <a:schemeClr val="tx1"/>
                </a:solidFill>
                <a:latin typeface="+mn-lt"/>
                <a:ea typeface="ＭＳ Ｐゴシック" charset="-128"/>
                <a:cs typeface="ＭＳ Ｐゴシック" charset="-128"/>
              </a:rPr>
              <a:t>In</a:t>
            </a:r>
            <a:r>
              <a:rPr lang="en-US" sz="1000" kern="1200" baseline="0" noProof="0" dirty="0" smtClean="0">
                <a:solidFill>
                  <a:schemeClr val="tx1"/>
                </a:solidFill>
                <a:latin typeface="+mn-lt"/>
                <a:ea typeface="ＭＳ Ｐゴシック" charset="-128"/>
                <a:cs typeface="ＭＳ Ｐゴシック" charset="-128"/>
              </a:rPr>
              <a:t> order to prevent noise influencing our results we used a threshold of 350 ms. </a:t>
            </a:r>
          </a:p>
          <a:p>
            <a:r>
              <a:rPr lang="en-US" sz="1000" kern="1200" baseline="0" noProof="0" dirty="0" smtClean="0">
                <a:solidFill>
                  <a:schemeClr val="tx1"/>
                </a:solidFill>
                <a:latin typeface="+mn-lt"/>
                <a:ea typeface="ＭＳ Ｐゴシック" charset="-128"/>
                <a:cs typeface="ＭＳ Ｐゴシック" charset="-128"/>
              </a:rPr>
              <a:t>This level was determined by either not having too much noise nor too much loss of information.</a:t>
            </a:r>
          </a:p>
          <a:p>
            <a:endParaRPr lang="en-US" sz="1000" kern="1200" baseline="0" noProof="0" dirty="0" smtClean="0">
              <a:solidFill>
                <a:schemeClr val="tx1"/>
              </a:solidFill>
              <a:latin typeface="+mn-lt"/>
              <a:ea typeface="ＭＳ Ｐゴシック" charset="-128"/>
              <a:cs typeface="ＭＳ Ｐゴシック" charset="-128"/>
            </a:endParaRPr>
          </a:p>
          <a:p>
            <a:r>
              <a:rPr lang="en-US" sz="1000" noProof="0" dirty="0" smtClean="0"/>
              <a:t>Global five sequential AOIs in a specific range of duration</a:t>
            </a:r>
            <a:endParaRPr lang="en-US" sz="1000" kern="1200" baseline="0" noProof="0" dirty="0" smtClean="0">
              <a:solidFill>
                <a:schemeClr val="tx1"/>
              </a:solidFill>
              <a:latin typeface="+mn-lt"/>
              <a:ea typeface="ＭＳ Ｐゴシック" charset="-128"/>
              <a:cs typeface="ＭＳ Ｐゴシック" charset="-128"/>
            </a:endParaRPr>
          </a:p>
          <a:p>
            <a:endParaRPr lang="en-US" sz="1000" kern="1200" baseline="0" noProof="0" dirty="0" smtClean="0">
              <a:solidFill>
                <a:schemeClr val="tx1"/>
              </a:solidFill>
              <a:latin typeface="+mn-lt"/>
              <a:ea typeface="ＭＳ Ｐゴシック" charset="-128"/>
              <a:cs typeface="ＭＳ Ｐゴシック" charset="-128"/>
            </a:endParaRPr>
          </a:p>
          <a:p>
            <a:r>
              <a:rPr lang="en-US" sz="1000" kern="1200" baseline="0" noProof="0" dirty="0" smtClean="0">
                <a:solidFill>
                  <a:schemeClr val="tx1"/>
                </a:solidFill>
                <a:latin typeface="+mn-lt"/>
                <a:ea typeface="ＭＳ Ｐゴシック" charset="-128"/>
                <a:cs typeface="ＭＳ Ｐゴシック" charset="-128"/>
              </a:rPr>
              <a:t>rode </a:t>
            </a:r>
            <a:r>
              <a:rPr lang="en-US" sz="1000" kern="1200" baseline="0" noProof="0" dirty="0" err="1" smtClean="0">
                <a:solidFill>
                  <a:schemeClr val="tx1"/>
                </a:solidFill>
                <a:latin typeface="+mn-lt"/>
                <a:ea typeface="ＭＳ Ｐゴシック" charset="-128"/>
                <a:cs typeface="ＭＳ Ｐゴシック" charset="-128"/>
              </a:rPr>
              <a:t>markering</a:t>
            </a:r>
            <a:r>
              <a:rPr lang="en-US" sz="1000" kern="1200" baseline="0" noProof="0" dirty="0" smtClean="0">
                <a:solidFill>
                  <a:schemeClr val="tx1"/>
                </a:solidFill>
                <a:latin typeface="+mn-lt"/>
                <a:ea typeface="ＭＳ Ｐゴシック" charset="-128"/>
                <a:cs typeface="ＭＳ Ｐゴシック" charset="-128"/>
              </a:rPr>
              <a:t> van AOIs op de x-as </a:t>
            </a:r>
            <a:r>
              <a:rPr lang="en-US" sz="1000" kern="1200" baseline="0" noProof="0" dirty="0" err="1" smtClean="0">
                <a:solidFill>
                  <a:schemeClr val="tx1"/>
                </a:solidFill>
                <a:latin typeface="+mn-lt"/>
                <a:ea typeface="ＭＳ Ｐゴシック" charset="-128"/>
                <a:cs typeface="ＭＳ Ｐゴシック" charset="-128"/>
              </a:rPr>
              <a:t>gebruiken</a:t>
            </a:r>
            <a:r>
              <a:rPr lang="en-US" sz="1000" kern="1200" baseline="0" noProof="0" dirty="0" smtClean="0">
                <a:solidFill>
                  <a:schemeClr val="tx1"/>
                </a:solidFill>
                <a:latin typeface="+mn-lt"/>
                <a:ea typeface="ＭＳ Ｐゴシック" charset="-128"/>
                <a:cs typeface="ＭＳ Ｐゴシック" charset="-128"/>
              </a:rPr>
              <a:t> voor </a:t>
            </a:r>
            <a:r>
              <a:rPr lang="en-US" sz="1000" kern="1200" baseline="0" noProof="0" dirty="0" err="1" smtClean="0">
                <a:solidFill>
                  <a:schemeClr val="tx1"/>
                </a:solidFill>
                <a:latin typeface="+mn-lt"/>
                <a:ea typeface="ＭＳ Ｐゴシック" charset="-128"/>
                <a:cs typeface="ＭＳ Ｐゴシック" charset="-128"/>
              </a:rPr>
              <a:t>bespreken</a:t>
            </a:r>
            <a:r>
              <a:rPr lang="en-US" sz="1000" kern="1200" baseline="0" noProof="0" dirty="0" smtClean="0">
                <a:solidFill>
                  <a:schemeClr val="tx1"/>
                </a:solidFill>
                <a:latin typeface="+mn-lt"/>
                <a:ea typeface="ＭＳ Ｐゴシック" charset="-128"/>
                <a:cs typeface="ＭＳ Ｐゴシック" charset="-128"/>
              </a:rPr>
              <a:t> frequency, duration, cycle</a:t>
            </a:r>
          </a:p>
          <a:p>
            <a:r>
              <a:rPr lang="en-US" sz="1000" kern="1200" baseline="0" noProof="0" dirty="0" err="1" smtClean="0">
                <a:solidFill>
                  <a:schemeClr val="tx1"/>
                </a:solidFill>
                <a:latin typeface="+mn-lt"/>
                <a:ea typeface="ＭＳ Ｐゴシック" charset="-128"/>
                <a:cs typeface="ＭＳ Ｐゴシック" charset="-128"/>
              </a:rPr>
              <a:t>groen</a:t>
            </a:r>
            <a:r>
              <a:rPr lang="en-US" sz="1000" kern="1200" baseline="0" noProof="0" dirty="0" smtClean="0">
                <a:solidFill>
                  <a:schemeClr val="tx1"/>
                </a:solidFill>
                <a:latin typeface="+mn-lt"/>
                <a:ea typeface="ＭＳ Ｐゴシック" charset="-128"/>
                <a:cs typeface="ＭＳ Ｐゴシック" charset="-128"/>
              </a:rPr>
              <a:t> is voor temporal location</a:t>
            </a:r>
          </a:p>
          <a:p>
            <a:r>
              <a:rPr lang="en-US" sz="1000" kern="1200" baseline="0" noProof="0" dirty="0" err="1" smtClean="0">
                <a:solidFill>
                  <a:schemeClr val="tx1"/>
                </a:solidFill>
                <a:latin typeface="+mn-lt"/>
                <a:ea typeface="ＭＳ Ｐゴシック" charset="-128"/>
                <a:cs typeface="ＭＳ Ｐゴシック" charset="-128"/>
              </a:rPr>
              <a:t>blauwe</a:t>
            </a:r>
            <a:r>
              <a:rPr lang="en-US" sz="1000" kern="1200" baseline="0" noProof="0" dirty="0" smtClean="0">
                <a:solidFill>
                  <a:schemeClr val="tx1"/>
                </a:solidFill>
                <a:latin typeface="+mn-lt"/>
                <a:ea typeface="ＭＳ Ｐゴシック" charset="-128"/>
                <a:cs typeface="ＭＳ Ｐゴシック" charset="-128"/>
              </a:rPr>
              <a:t> band voor global</a:t>
            </a:r>
          </a:p>
          <a:p>
            <a:endParaRPr lang="en-US" sz="1000" kern="1200" noProof="0" dirty="0" smtClean="0">
              <a:solidFill>
                <a:schemeClr val="tx1"/>
              </a:solidFill>
              <a:latin typeface="+mn-lt"/>
              <a:ea typeface="ＭＳ Ｐゴシック" charset="-128"/>
              <a:cs typeface="ＭＳ Ｐゴシック" charset="-128"/>
            </a:endParaRPr>
          </a:p>
          <a:p>
            <a:r>
              <a:rPr lang="en-US" sz="1000" kern="1200" noProof="0" dirty="0" smtClean="0">
                <a:solidFill>
                  <a:schemeClr val="tx1"/>
                </a:solidFill>
                <a:latin typeface="+mn-lt"/>
                <a:ea typeface="ＭＳ Ｐゴシック" charset="-128"/>
                <a:cs typeface="ＭＳ Ｐゴシック" charset="-128"/>
              </a:rPr>
              <a:t>-</a:t>
            </a:r>
            <a:r>
              <a:rPr lang="en-US" sz="1000" kern="1200" noProof="0" dirty="0" err="1" smtClean="0">
                <a:solidFill>
                  <a:schemeClr val="tx1"/>
                </a:solidFill>
                <a:latin typeface="+mn-lt"/>
                <a:ea typeface="ＭＳ Ｐゴシック" charset="-128"/>
                <a:cs typeface="ＭＳ Ｐゴシック" charset="-128"/>
              </a:rPr>
              <a:t>bepaald</a:t>
            </a:r>
            <a:r>
              <a:rPr lang="en-US" sz="1000" kern="1200" noProof="0" dirty="0" smtClean="0">
                <a:solidFill>
                  <a:schemeClr val="tx1"/>
                </a:solidFill>
                <a:latin typeface="+mn-lt"/>
                <a:ea typeface="ＭＳ Ｐゴシック" charset="-128"/>
                <a:cs typeface="ＭＳ Ｐゴシック" charset="-128"/>
              </a:rPr>
              <a:t> % AOIs </a:t>
            </a:r>
            <a:r>
              <a:rPr lang="en-US" sz="1000" kern="1200" noProof="0" dirty="0" err="1" smtClean="0">
                <a:solidFill>
                  <a:schemeClr val="tx1"/>
                </a:solidFill>
                <a:latin typeface="+mn-lt"/>
                <a:ea typeface="ＭＳ Ｐゴシック" charset="-128"/>
                <a:cs typeface="ＭＳ Ｐゴシック" charset="-128"/>
              </a:rPr>
              <a:t>binnen</a:t>
            </a:r>
            <a:r>
              <a:rPr lang="en-US" sz="1000" kern="1200" noProof="0" dirty="0" smtClean="0">
                <a:solidFill>
                  <a:schemeClr val="tx1"/>
                </a:solidFill>
                <a:latin typeface="+mn-lt"/>
                <a:ea typeface="ＭＳ Ｐゴシック" charset="-128"/>
                <a:cs typeface="ＭＳ Ｐゴシック" charset="-128"/>
              </a:rPr>
              <a:t> </a:t>
            </a:r>
            <a:r>
              <a:rPr lang="en-US" sz="1000" kern="1200" noProof="0" dirty="0" err="1" smtClean="0">
                <a:solidFill>
                  <a:schemeClr val="tx1"/>
                </a:solidFill>
                <a:latin typeface="+mn-lt"/>
                <a:ea typeface="ＭＳ Ｐゴシック" charset="-128"/>
                <a:cs typeface="ＭＳ Ｐゴシック" charset="-128"/>
              </a:rPr>
              <a:t>ondergrens</a:t>
            </a:r>
            <a:r>
              <a:rPr lang="en-US" sz="1000" kern="1200" noProof="0" dirty="0" smtClean="0">
                <a:solidFill>
                  <a:schemeClr val="tx1"/>
                </a:solidFill>
                <a:latin typeface="+mn-lt"/>
                <a:ea typeface="ＭＳ Ｐゴシック" charset="-128"/>
                <a:cs typeface="ＭＳ Ｐゴシック" charset="-128"/>
              </a:rPr>
              <a:t> en </a:t>
            </a:r>
            <a:r>
              <a:rPr lang="en-US" sz="1000" kern="1200" noProof="0" dirty="0" err="1" smtClean="0">
                <a:solidFill>
                  <a:schemeClr val="tx1"/>
                </a:solidFill>
                <a:latin typeface="+mn-lt"/>
                <a:ea typeface="ＭＳ Ｐゴシック" charset="-128"/>
                <a:cs typeface="ＭＳ Ｐゴシック" charset="-128"/>
              </a:rPr>
              <a:t>bovengrens</a:t>
            </a:r>
            <a:r>
              <a:rPr lang="en-US" sz="1000" kern="1200" noProof="0" dirty="0" smtClean="0">
                <a:solidFill>
                  <a:schemeClr val="tx1"/>
                </a:solidFill>
                <a:latin typeface="+mn-lt"/>
                <a:ea typeface="ＭＳ Ｐゴシック" charset="-128"/>
                <a:cs typeface="ＭＳ Ｐゴシック" charset="-128"/>
              </a:rPr>
              <a:t> </a:t>
            </a:r>
            <a:r>
              <a:rPr lang="en-US" sz="1000" kern="1200" noProof="0" dirty="0" err="1" smtClean="0">
                <a:solidFill>
                  <a:schemeClr val="tx1"/>
                </a:solidFill>
                <a:latin typeface="+mn-lt"/>
                <a:ea typeface="ＭＳ Ｐゴシック" charset="-128"/>
                <a:cs typeface="ＭＳ Ｐゴシック" charset="-128"/>
              </a:rPr>
              <a:t>valt</a:t>
            </a:r>
            <a:r>
              <a:rPr lang="en-US" sz="1000" kern="1200" noProof="0" dirty="0" smtClean="0">
                <a:solidFill>
                  <a:schemeClr val="tx1"/>
                </a:solidFill>
                <a:latin typeface="+mn-lt"/>
                <a:ea typeface="ＭＳ Ｐゴシック" charset="-128"/>
                <a:cs typeface="ＭＳ Ｐゴシック" charset="-128"/>
              </a:rPr>
              <a:t> (</a:t>
            </a:r>
            <a:r>
              <a:rPr lang="en-US" sz="1000" kern="1200" noProof="0" dirty="0" err="1" smtClean="0">
                <a:solidFill>
                  <a:schemeClr val="tx1"/>
                </a:solidFill>
                <a:latin typeface="+mn-lt"/>
                <a:ea typeface="ＭＳ Ｐゴシック" charset="-128"/>
                <a:cs typeface="ＭＳ Ｐゴシック" charset="-128"/>
              </a:rPr>
              <a:t>noodzakelijk</a:t>
            </a:r>
            <a:r>
              <a:rPr lang="en-US" sz="1000" kern="1200" noProof="0" dirty="0" smtClean="0">
                <a:solidFill>
                  <a:schemeClr val="tx1"/>
                </a:solidFill>
                <a:latin typeface="+mn-lt"/>
                <a:ea typeface="ＭＳ Ｐゴシック" charset="-128"/>
                <a:cs typeface="ＭＳ Ｐゴシック" charset="-128"/>
              </a:rPr>
              <a:t> </a:t>
            </a:r>
            <a:r>
              <a:rPr lang="en-US" sz="1000" kern="1200" noProof="0" dirty="0" err="1" smtClean="0">
                <a:solidFill>
                  <a:schemeClr val="tx1"/>
                </a:solidFill>
                <a:latin typeface="+mn-lt"/>
                <a:ea typeface="ＭＳ Ｐゴシック" charset="-128"/>
                <a:cs typeface="ＭＳ Ｐゴシック" charset="-128"/>
              </a:rPr>
              <a:t>niet</a:t>
            </a:r>
            <a:r>
              <a:rPr lang="en-US" sz="1000" kern="1200" noProof="0" dirty="0" smtClean="0">
                <a:solidFill>
                  <a:schemeClr val="tx1"/>
                </a:solidFill>
                <a:latin typeface="+mn-lt"/>
                <a:ea typeface="ＭＳ Ｐゴシック" charset="-128"/>
                <a:cs typeface="ＭＳ Ｐゴシック" charset="-128"/>
              </a:rPr>
              <a:t> </a:t>
            </a:r>
            <a:r>
              <a:rPr lang="en-US" sz="1000" kern="1200" noProof="0" dirty="0" err="1" smtClean="0">
                <a:solidFill>
                  <a:schemeClr val="tx1"/>
                </a:solidFill>
                <a:latin typeface="+mn-lt"/>
                <a:ea typeface="ＭＳ Ｐゴシック" charset="-128"/>
                <a:cs typeface="ＭＳ Ｐゴシック" charset="-128"/>
              </a:rPr>
              <a:t>voldoende</a:t>
            </a:r>
            <a:r>
              <a:rPr lang="en-US" sz="1000" kern="1200" noProof="0" dirty="0" smtClean="0">
                <a:solidFill>
                  <a:schemeClr val="tx1"/>
                </a:solidFill>
                <a:latin typeface="+mn-lt"/>
                <a:ea typeface="ＭＳ Ｐゴシック" charset="-128"/>
                <a:cs typeface="ＭＳ Ｐゴシック" charset="-128"/>
              </a:rPr>
              <a:t> </a:t>
            </a:r>
            <a:r>
              <a:rPr lang="en-US" sz="1000" kern="1200" noProof="0" dirty="0" err="1" smtClean="0">
                <a:solidFill>
                  <a:schemeClr val="tx1"/>
                </a:solidFill>
                <a:latin typeface="+mn-lt"/>
                <a:ea typeface="ＭＳ Ｐゴシック" charset="-128"/>
                <a:cs typeface="ＭＳ Ｐゴシック" charset="-128"/>
              </a:rPr>
              <a:t>voorwaarde</a:t>
            </a:r>
            <a:r>
              <a:rPr lang="en-US" sz="1000" kern="1200" noProof="0" dirty="0" smtClean="0">
                <a:solidFill>
                  <a:schemeClr val="tx1"/>
                </a:solidFill>
                <a:latin typeface="+mn-lt"/>
                <a:ea typeface="ＭＳ Ｐゴシック" charset="-128"/>
                <a:cs typeface="ＭＳ Ｐゴシック" charset="-128"/>
              </a:rPr>
              <a:t>) </a:t>
            </a:r>
          </a:p>
          <a:p>
            <a:r>
              <a:rPr lang="en-US" sz="1000" kern="1200" noProof="0" dirty="0" smtClean="0">
                <a:solidFill>
                  <a:schemeClr val="tx1"/>
                </a:solidFill>
                <a:latin typeface="+mn-lt"/>
                <a:ea typeface="ＭＳ Ｐゴシック" charset="-128"/>
                <a:cs typeface="ＭＳ Ｐゴシック" charset="-128"/>
              </a:rPr>
              <a:t>     </a:t>
            </a:r>
            <a:r>
              <a:rPr lang="en-US" sz="1000" kern="1200" noProof="0" dirty="0" err="1" smtClean="0">
                <a:solidFill>
                  <a:schemeClr val="tx1"/>
                </a:solidFill>
                <a:latin typeface="+mn-lt"/>
                <a:ea typeface="ＭＳ Ｐゴシック" charset="-128"/>
                <a:cs typeface="ＭＳ Ｐゴシック" charset="-128"/>
              </a:rPr>
              <a:t>stel</a:t>
            </a:r>
            <a:r>
              <a:rPr lang="en-US" sz="1000" kern="1200" noProof="0" dirty="0" smtClean="0">
                <a:solidFill>
                  <a:schemeClr val="tx1"/>
                </a:solidFill>
                <a:latin typeface="+mn-lt"/>
                <a:ea typeface="ＭＳ Ｐゴシック" charset="-128"/>
                <a:cs typeface="ＭＳ Ｐゴシック" charset="-128"/>
              </a:rPr>
              <a:t> top 4000 ms </a:t>
            </a:r>
            <a:r>
              <a:rPr lang="en-US" sz="1000" kern="1200" noProof="0" dirty="0" err="1" smtClean="0">
                <a:solidFill>
                  <a:schemeClr val="tx1"/>
                </a:solidFill>
                <a:latin typeface="+mn-lt"/>
                <a:ea typeface="ＭＳ Ｐゴシック" charset="-128"/>
                <a:cs typeface="ＭＳ Ｐゴシック" charset="-128"/>
              </a:rPr>
              <a:t>dan</a:t>
            </a:r>
            <a:r>
              <a:rPr lang="en-US" sz="1000" kern="1200" noProof="0" dirty="0" smtClean="0">
                <a:solidFill>
                  <a:schemeClr val="tx1"/>
                </a:solidFill>
                <a:latin typeface="+mn-lt"/>
                <a:ea typeface="ＭＳ Ｐゴシック" charset="-128"/>
                <a:cs typeface="ＭＳ Ｐゴシック" charset="-128"/>
              </a:rPr>
              <a:t> BG = 1/4 (te </a:t>
            </a:r>
            <a:r>
              <a:rPr lang="en-US" sz="1000" kern="1200" noProof="0" dirty="0" err="1" smtClean="0">
                <a:solidFill>
                  <a:schemeClr val="tx1"/>
                </a:solidFill>
                <a:latin typeface="+mn-lt"/>
                <a:ea typeface="ＭＳ Ｐゴシック" charset="-128"/>
                <a:cs typeface="ＭＳ Ｐゴシック" charset="-128"/>
              </a:rPr>
              <a:t>bepalen</a:t>
            </a:r>
            <a:r>
              <a:rPr lang="en-US" sz="1000" kern="1200" noProof="0" dirty="0" smtClean="0">
                <a:solidFill>
                  <a:schemeClr val="tx1"/>
                </a:solidFill>
                <a:latin typeface="+mn-lt"/>
                <a:ea typeface="ＭＳ Ｐゴシック" charset="-128"/>
                <a:cs typeface="ＭＳ Ｐゴシック" charset="-128"/>
              </a:rPr>
              <a:t>) * 4000 = 1000 en OG = 350 ms want </a:t>
            </a:r>
            <a:r>
              <a:rPr lang="en-US" sz="1000" kern="1200" noProof="0" dirty="0" err="1" smtClean="0">
                <a:solidFill>
                  <a:schemeClr val="tx1"/>
                </a:solidFill>
                <a:latin typeface="+mn-lt"/>
                <a:ea typeface="ＭＳ Ｐゴシック" charset="-128"/>
                <a:cs typeface="ＭＳ Ｐゴシック" charset="-128"/>
              </a:rPr>
              <a:t>vastgesteld</a:t>
            </a:r>
            <a:endParaRPr lang="en-US" sz="1000" kern="1200" noProof="0" dirty="0" smtClean="0">
              <a:solidFill>
                <a:schemeClr val="tx1"/>
              </a:solidFill>
              <a:latin typeface="+mn-lt"/>
              <a:ea typeface="ＭＳ Ｐゴシック" charset="-128"/>
              <a:cs typeface="ＭＳ Ｐゴシック" charset="-128"/>
            </a:endParaRPr>
          </a:p>
          <a:p>
            <a:r>
              <a:rPr lang="en-US" sz="1000" kern="1200" noProof="0" dirty="0" smtClean="0">
                <a:solidFill>
                  <a:schemeClr val="tx1"/>
                </a:solidFill>
                <a:latin typeface="+mn-lt"/>
                <a:ea typeface="ＭＳ Ｐゴシック" charset="-128"/>
                <a:cs typeface="ＭＳ Ｐゴシック" charset="-128"/>
              </a:rPr>
              <a:t>     68% van </a:t>
            </a:r>
            <a:r>
              <a:rPr lang="en-US" sz="1000" kern="1200" noProof="0" dirty="0" err="1" smtClean="0">
                <a:solidFill>
                  <a:schemeClr val="tx1"/>
                </a:solidFill>
                <a:latin typeface="+mn-lt"/>
                <a:ea typeface="ＭＳ Ｐゴシック" charset="-128"/>
                <a:cs typeface="ＭＳ Ｐゴシック" charset="-128"/>
              </a:rPr>
              <a:t>alle</a:t>
            </a:r>
            <a:r>
              <a:rPr lang="en-US" sz="1000" kern="1200" noProof="0" dirty="0" smtClean="0">
                <a:solidFill>
                  <a:schemeClr val="tx1"/>
                </a:solidFill>
                <a:latin typeface="+mn-lt"/>
                <a:ea typeface="ＭＳ Ｐゴシック" charset="-128"/>
                <a:cs typeface="ＭＳ Ｐゴシック" charset="-128"/>
              </a:rPr>
              <a:t> AOIs </a:t>
            </a:r>
            <a:r>
              <a:rPr lang="en-US" sz="1000" kern="1200" noProof="0" dirty="0" err="1" smtClean="0">
                <a:solidFill>
                  <a:schemeClr val="tx1"/>
                </a:solidFill>
                <a:latin typeface="+mn-lt"/>
                <a:ea typeface="ＭＳ Ｐゴシック" charset="-128"/>
                <a:cs typeface="ＭＳ Ｐゴシック" charset="-128"/>
              </a:rPr>
              <a:t>valt</a:t>
            </a:r>
            <a:r>
              <a:rPr lang="en-US" sz="1000" kern="1200" noProof="0" dirty="0" smtClean="0">
                <a:solidFill>
                  <a:schemeClr val="tx1"/>
                </a:solidFill>
                <a:latin typeface="+mn-lt"/>
                <a:ea typeface="ＭＳ Ｐゴシック" charset="-128"/>
                <a:cs typeface="ＭＳ Ｐゴシック" charset="-128"/>
              </a:rPr>
              <a:t> </a:t>
            </a:r>
            <a:r>
              <a:rPr lang="en-US" sz="1000" kern="1200" noProof="0" dirty="0" err="1" smtClean="0">
                <a:solidFill>
                  <a:schemeClr val="tx1"/>
                </a:solidFill>
                <a:latin typeface="+mn-lt"/>
                <a:ea typeface="ＭＳ Ｐゴシック" charset="-128"/>
                <a:cs typeface="ＭＳ Ｐゴシック" charset="-128"/>
              </a:rPr>
              <a:t>tussen</a:t>
            </a:r>
            <a:r>
              <a:rPr lang="en-US" sz="1000" kern="1200" noProof="0" dirty="0" smtClean="0">
                <a:solidFill>
                  <a:schemeClr val="tx1"/>
                </a:solidFill>
                <a:latin typeface="+mn-lt"/>
                <a:ea typeface="ＭＳ Ｐゴシック" charset="-128"/>
                <a:cs typeface="ＭＳ Ｐゴシック" charset="-128"/>
              </a:rPr>
              <a:t> OG en BG van </a:t>
            </a:r>
            <a:r>
              <a:rPr lang="en-US" sz="1000" kern="1200" noProof="0" dirty="0" err="1" smtClean="0">
                <a:solidFill>
                  <a:schemeClr val="tx1"/>
                </a:solidFill>
                <a:latin typeface="+mn-lt"/>
                <a:ea typeface="ＭＳ Ｐゴシック" charset="-128"/>
                <a:cs typeface="ＭＳ Ｐゴシック" charset="-128"/>
              </a:rPr>
              <a:t>bepaald</a:t>
            </a:r>
            <a:r>
              <a:rPr lang="en-US" sz="1000" kern="1200" noProof="0" dirty="0" smtClean="0">
                <a:solidFill>
                  <a:schemeClr val="tx1"/>
                </a:solidFill>
                <a:latin typeface="+mn-lt"/>
                <a:ea typeface="ＭＳ Ｐゴシック" charset="-128"/>
                <a:cs typeface="ＭＳ Ｐゴシック" charset="-128"/>
              </a:rPr>
              <a:t> </a:t>
            </a:r>
            <a:r>
              <a:rPr lang="en-US" sz="1000" kern="1200" noProof="0" dirty="0" err="1" smtClean="0">
                <a:solidFill>
                  <a:schemeClr val="tx1"/>
                </a:solidFill>
                <a:latin typeface="+mn-lt"/>
                <a:ea typeface="ＭＳ Ｐゴシック" charset="-128"/>
                <a:cs typeface="ＭＳ Ｐゴシック" charset="-128"/>
              </a:rPr>
              <a:t>aantal</a:t>
            </a:r>
            <a:r>
              <a:rPr lang="en-US" sz="1000" kern="1200" noProof="0" dirty="0" smtClean="0">
                <a:solidFill>
                  <a:schemeClr val="tx1"/>
                </a:solidFill>
                <a:latin typeface="+mn-lt"/>
                <a:ea typeface="ＭＳ Ｐゴシック" charset="-128"/>
                <a:cs typeface="ＭＳ Ｐゴシック" charset="-128"/>
              </a:rPr>
              <a:t> ms</a:t>
            </a:r>
          </a:p>
          <a:p>
            <a:r>
              <a:rPr lang="en-US" sz="1000" kern="1200" noProof="0" dirty="0" smtClean="0">
                <a:solidFill>
                  <a:schemeClr val="tx1"/>
                </a:solidFill>
                <a:latin typeface="+mn-lt"/>
                <a:ea typeface="ＭＳ Ｐゴシック" charset="-128"/>
                <a:cs typeface="ＭＳ Ｐゴシック" charset="-128"/>
              </a:rPr>
              <a:t>   </a:t>
            </a:r>
            <a:r>
              <a:rPr lang="en-US" sz="1000" kern="1200" noProof="0" dirty="0" err="1" smtClean="0">
                <a:solidFill>
                  <a:schemeClr val="tx1"/>
                </a:solidFill>
                <a:latin typeface="+mn-lt"/>
                <a:ea typeface="ＭＳ Ｐゴシック" charset="-128"/>
                <a:cs typeface="ＭＳ Ｐゴシック" charset="-128"/>
              </a:rPr>
              <a:t>kan</a:t>
            </a:r>
            <a:r>
              <a:rPr lang="en-US" sz="1000" kern="1200" noProof="0" dirty="0" smtClean="0">
                <a:solidFill>
                  <a:schemeClr val="tx1"/>
                </a:solidFill>
                <a:latin typeface="+mn-lt"/>
                <a:ea typeface="ＭＳ Ｐゴシック" charset="-128"/>
                <a:cs typeface="ＭＳ Ｐゴシック" charset="-128"/>
              </a:rPr>
              <a:t> </a:t>
            </a:r>
            <a:r>
              <a:rPr lang="en-US" sz="1000" kern="1200" noProof="0" dirty="0" err="1" smtClean="0">
                <a:solidFill>
                  <a:schemeClr val="tx1"/>
                </a:solidFill>
                <a:latin typeface="+mn-lt"/>
                <a:ea typeface="ＭＳ Ｐゴシック" charset="-128"/>
                <a:cs typeface="ＭＳ Ｐゴシック" charset="-128"/>
              </a:rPr>
              <a:t>nog</a:t>
            </a:r>
            <a:r>
              <a:rPr lang="en-US" sz="1000" kern="1200" noProof="0" dirty="0" smtClean="0">
                <a:solidFill>
                  <a:schemeClr val="tx1"/>
                </a:solidFill>
                <a:latin typeface="+mn-lt"/>
                <a:ea typeface="ＭＳ Ｐゴシック" charset="-128"/>
                <a:cs typeface="ＭＳ Ｐゴシック" charset="-128"/>
              </a:rPr>
              <a:t> </a:t>
            </a:r>
            <a:r>
              <a:rPr lang="en-US" sz="1000" kern="1200" noProof="0" dirty="0" err="1" smtClean="0">
                <a:solidFill>
                  <a:schemeClr val="tx1"/>
                </a:solidFill>
                <a:latin typeface="+mn-lt"/>
                <a:ea typeface="ＭＳ Ｐゴシック" charset="-128"/>
                <a:cs typeface="ＭＳ Ｐゴシック" charset="-128"/>
              </a:rPr>
              <a:t>versnipperd</a:t>
            </a:r>
            <a:r>
              <a:rPr lang="en-US" sz="1000" kern="1200" noProof="0" dirty="0" smtClean="0">
                <a:solidFill>
                  <a:schemeClr val="tx1"/>
                </a:solidFill>
                <a:latin typeface="+mn-lt"/>
                <a:ea typeface="ＭＳ Ｐゴシック" charset="-128"/>
                <a:cs typeface="ＭＳ Ｐゴシック" charset="-128"/>
              </a:rPr>
              <a:t> </a:t>
            </a:r>
            <a:r>
              <a:rPr lang="en-US" sz="1000" kern="1200" noProof="0" dirty="0" err="1" smtClean="0">
                <a:solidFill>
                  <a:schemeClr val="tx1"/>
                </a:solidFill>
                <a:latin typeface="+mn-lt"/>
                <a:ea typeface="ＭＳ Ｐゴシック" charset="-128"/>
                <a:cs typeface="ＭＳ Ｐゴシック" charset="-128"/>
              </a:rPr>
              <a:t>zijn</a:t>
            </a:r>
            <a:r>
              <a:rPr lang="en-US" sz="1000" kern="1200" noProof="0" dirty="0" smtClean="0">
                <a:solidFill>
                  <a:schemeClr val="tx1"/>
                </a:solidFill>
                <a:latin typeface="+mn-lt"/>
                <a:ea typeface="ＭＳ Ｐゴシック" charset="-128"/>
                <a:cs typeface="ＭＳ Ｐゴシック" charset="-128"/>
              </a:rPr>
              <a:t>, </a:t>
            </a:r>
            <a:r>
              <a:rPr lang="en-US" sz="1000" kern="1200" noProof="0" dirty="0" err="1" smtClean="0">
                <a:solidFill>
                  <a:schemeClr val="tx1"/>
                </a:solidFill>
                <a:latin typeface="+mn-lt"/>
                <a:ea typeface="ＭＳ Ｐゴシック" charset="-128"/>
                <a:cs typeface="ＭＳ Ｐゴシック" charset="-128"/>
              </a:rPr>
              <a:t>daarom</a:t>
            </a:r>
            <a:r>
              <a:rPr lang="en-US" sz="1000" kern="1200" noProof="0" dirty="0" smtClean="0">
                <a:solidFill>
                  <a:schemeClr val="tx1"/>
                </a:solidFill>
                <a:latin typeface="+mn-lt"/>
                <a:ea typeface="ＭＳ Ｐゴシック" charset="-128"/>
                <a:cs typeface="ＭＳ Ｐゴシック" charset="-128"/>
              </a:rPr>
              <a:t> 2e </a:t>
            </a:r>
            <a:r>
              <a:rPr lang="en-US" sz="1000" kern="1200" noProof="0" dirty="0" err="1" smtClean="0">
                <a:solidFill>
                  <a:schemeClr val="tx1"/>
                </a:solidFill>
                <a:latin typeface="+mn-lt"/>
                <a:ea typeface="ＭＳ Ｐゴシック" charset="-128"/>
                <a:cs typeface="ＭＳ Ｐゴシック" charset="-128"/>
              </a:rPr>
              <a:t>eis</a:t>
            </a:r>
            <a:endParaRPr lang="en-US" sz="1000" kern="1200" noProof="0" dirty="0" smtClean="0">
              <a:solidFill>
                <a:schemeClr val="tx1"/>
              </a:solidFill>
              <a:latin typeface="+mn-lt"/>
              <a:ea typeface="ＭＳ Ｐゴシック" charset="-128"/>
              <a:cs typeface="ＭＳ Ｐゴシック" charset="-128"/>
            </a:endParaRPr>
          </a:p>
          <a:p>
            <a:r>
              <a:rPr lang="en-US" sz="1000" kern="1200" noProof="0" dirty="0" smtClean="0">
                <a:solidFill>
                  <a:schemeClr val="tx1"/>
                </a:solidFill>
                <a:latin typeface="+mn-lt"/>
                <a:ea typeface="ＭＳ Ｐゴシック" charset="-128"/>
                <a:cs typeface="ＭＳ Ｐゴシック" charset="-128"/>
              </a:rPr>
              <a:t>-</a:t>
            </a:r>
            <a:r>
              <a:rPr lang="en-US" sz="1000" kern="1200" noProof="0" dirty="0" err="1" smtClean="0">
                <a:solidFill>
                  <a:schemeClr val="tx1"/>
                </a:solidFill>
                <a:latin typeface="+mn-lt"/>
                <a:ea typeface="ＭＳ Ｐゴシック" charset="-128"/>
                <a:cs typeface="ＭＳ Ｐゴシック" charset="-128"/>
              </a:rPr>
              <a:t>bepaald</a:t>
            </a:r>
            <a:r>
              <a:rPr lang="en-US" sz="1000" kern="1200" noProof="0" dirty="0" smtClean="0">
                <a:solidFill>
                  <a:schemeClr val="tx1"/>
                </a:solidFill>
                <a:latin typeface="+mn-lt"/>
                <a:ea typeface="ＭＳ Ｐゴシック" charset="-128"/>
                <a:cs typeface="ＭＳ Ｐゴシック" charset="-128"/>
              </a:rPr>
              <a:t> % AOIs </a:t>
            </a:r>
            <a:r>
              <a:rPr lang="en-US" sz="1000" kern="1200" noProof="0" dirty="0" err="1" smtClean="0">
                <a:solidFill>
                  <a:schemeClr val="tx1"/>
                </a:solidFill>
                <a:latin typeface="+mn-lt"/>
                <a:ea typeface="ＭＳ Ｐゴシック" charset="-128"/>
                <a:cs typeface="ＭＳ Ｐゴシック" charset="-128"/>
              </a:rPr>
              <a:t>achter</a:t>
            </a:r>
            <a:r>
              <a:rPr lang="en-US" sz="1000" kern="1200" noProof="0" dirty="0" smtClean="0">
                <a:solidFill>
                  <a:schemeClr val="tx1"/>
                </a:solidFill>
                <a:latin typeface="+mn-lt"/>
                <a:ea typeface="ＭＳ Ｐゴシック" charset="-128"/>
                <a:cs typeface="ＭＳ Ｐゴシック" charset="-128"/>
              </a:rPr>
              <a:t> </a:t>
            </a:r>
            <a:r>
              <a:rPr lang="en-US" sz="1000" kern="1200" noProof="0" dirty="0" err="1" smtClean="0">
                <a:solidFill>
                  <a:schemeClr val="tx1"/>
                </a:solidFill>
                <a:latin typeface="+mn-lt"/>
                <a:ea typeface="ＭＳ Ｐゴシック" charset="-128"/>
                <a:cs typeface="ＭＳ Ｐゴシック" charset="-128"/>
              </a:rPr>
              <a:t>elkaar</a:t>
            </a:r>
            <a:r>
              <a:rPr lang="en-US" sz="1000" kern="1200" noProof="0" dirty="0" smtClean="0">
                <a:solidFill>
                  <a:schemeClr val="tx1"/>
                </a:solidFill>
                <a:latin typeface="+mn-lt"/>
                <a:ea typeface="ＭＳ Ｐゴシック" charset="-128"/>
                <a:cs typeface="ＭＳ Ｐゴシック" charset="-128"/>
              </a:rPr>
              <a:t> in </a:t>
            </a:r>
            <a:r>
              <a:rPr lang="en-US" sz="1000" kern="1200" noProof="0" dirty="0" err="1" smtClean="0">
                <a:solidFill>
                  <a:schemeClr val="tx1"/>
                </a:solidFill>
                <a:latin typeface="+mn-lt"/>
                <a:ea typeface="ＭＳ Ｐゴシック" charset="-128"/>
                <a:cs typeface="ＭＳ Ｐゴシック" charset="-128"/>
              </a:rPr>
              <a:t>bandbreedte</a:t>
            </a:r>
            <a:r>
              <a:rPr lang="en-US" sz="1000" kern="1200" noProof="0" dirty="0" smtClean="0">
                <a:solidFill>
                  <a:schemeClr val="tx1"/>
                </a:solidFill>
                <a:latin typeface="+mn-lt"/>
                <a:ea typeface="ＭＳ Ｐゴシック" charset="-128"/>
                <a:cs typeface="ＭＳ Ｐゴシック" charset="-128"/>
              </a:rPr>
              <a:t> </a:t>
            </a:r>
            <a:r>
              <a:rPr lang="en-US" sz="1000" kern="1200" noProof="0" dirty="0" err="1" smtClean="0">
                <a:solidFill>
                  <a:schemeClr val="tx1"/>
                </a:solidFill>
                <a:latin typeface="+mn-lt"/>
                <a:ea typeface="ＭＳ Ｐゴシック" charset="-128"/>
                <a:cs typeface="ＭＳ Ｐゴシック" charset="-128"/>
              </a:rPr>
              <a:t>valt</a:t>
            </a:r>
            <a:r>
              <a:rPr lang="en-US" sz="1000" kern="1200" noProof="0" dirty="0" smtClean="0">
                <a:solidFill>
                  <a:schemeClr val="tx1"/>
                </a:solidFill>
                <a:latin typeface="+mn-lt"/>
                <a:ea typeface="ＭＳ Ｐゴシック" charset="-128"/>
                <a:cs typeface="ＭＳ Ｐゴシック" charset="-128"/>
              </a:rPr>
              <a:t> (</a:t>
            </a:r>
            <a:r>
              <a:rPr lang="en-US" sz="1000" kern="1200" noProof="0" dirty="0" err="1" smtClean="0">
                <a:solidFill>
                  <a:schemeClr val="tx1"/>
                </a:solidFill>
                <a:latin typeface="+mn-lt"/>
                <a:ea typeface="ＭＳ Ｐゴシック" charset="-128"/>
                <a:cs typeface="ＭＳ Ｐゴシック" charset="-128"/>
              </a:rPr>
              <a:t>noodzakelijk</a:t>
            </a:r>
            <a:r>
              <a:rPr lang="en-US" sz="1000" kern="1200" noProof="0" dirty="0" smtClean="0">
                <a:solidFill>
                  <a:schemeClr val="tx1"/>
                </a:solidFill>
                <a:latin typeface="+mn-lt"/>
                <a:ea typeface="ＭＳ Ｐゴシック" charset="-128"/>
                <a:cs typeface="ＭＳ Ｐゴシック" charset="-128"/>
              </a:rPr>
              <a:t> </a:t>
            </a:r>
            <a:r>
              <a:rPr lang="en-US" sz="1000" kern="1200" noProof="0" dirty="0" err="1" smtClean="0">
                <a:solidFill>
                  <a:schemeClr val="tx1"/>
                </a:solidFill>
                <a:latin typeface="+mn-lt"/>
                <a:ea typeface="ＭＳ Ｐゴシック" charset="-128"/>
                <a:cs typeface="ＭＳ Ｐゴシック" charset="-128"/>
              </a:rPr>
              <a:t>niet</a:t>
            </a:r>
            <a:r>
              <a:rPr lang="en-US" sz="1000" kern="1200" noProof="0" dirty="0" smtClean="0">
                <a:solidFill>
                  <a:schemeClr val="tx1"/>
                </a:solidFill>
                <a:latin typeface="+mn-lt"/>
                <a:ea typeface="ＭＳ Ｐゴシック" charset="-128"/>
                <a:cs typeface="ＭＳ Ｐゴシック" charset="-128"/>
              </a:rPr>
              <a:t> </a:t>
            </a:r>
            <a:r>
              <a:rPr lang="en-US" sz="1000" kern="1200" noProof="0" dirty="0" err="1" smtClean="0">
                <a:solidFill>
                  <a:schemeClr val="tx1"/>
                </a:solidFill>
                <a:latin typeface="+mn-lt"/>
                <a:ea typeface="ＭＳ Ｐゴシック" charset="-128"/>
                <a:cs typeface="ＭＳ Ｐゴシック" charset="-128"/>
              </a:rPr>
              <a:t>voldoende</a:t>
            </a:r>
            <a:r>
              <a:rPr lang="en-US" sz="1000" kern="1200" noProof="0" dirty="0" smtClean="0">
                <a:solidFill>
                  <a:schemeClr val="tx1"/>
                </a:solidFill>
                <a:latin typeface="+mn-lt"/>
                <a:ea typeface="ＭＳ Ｐゴシック" charset="-128"/>
                <a:cs typeface="ＭＳ Ｐゴシック" charset="-128"/>
              </a:rPr>
              <a:t>)</a:t>
            </a:r>
          </a:p>
          <a:p>
            <a:r>
              <a:rPr lang="en-US" sz="1000" kern="1200" noProof="0" dirty="0" smtClean="0">
                <a:solidFill>
                  <a:schemeClr val="tx1"/>
                </a:solidFill>
                <a:latin typeface="+mn-lt"/>
                <a:ea typeface="ＭＳ Ｐゴシック" charset="-128"/>
                <a:cs typeface="ＭＳ Ｐゴシック" charset="-128"/>
              </a:rPr>
              <a:t>   </a:t>
            </a:r>
            <a:r>
              <a:rPr lang="en-US" sz="1000" kern="1200" noProof="0" dirty="0" err="1" smtClean="0">
                <a:solidFill>
                  <a:schemeClr val="tx1"/>
                </a:solidFill>
                <a:latin typeface="+mn-lt"/>
                <a:ea typeface="ＭＳ Ｐゴシック" charset="-128"/>
                <a:cs typeface="ＭＳ Ｐゴシック" charset="-128"/>
              </a:rPr>
              <a:t>er</a:t>
            </a:r>
            <a:r>
              <a:rPr lang="en-US" sz="1000" kern="1200" noProof="0" dirty="0" smtClean="0">
                <a:solidFill>
                  <a:schemeClr val="tx1"/>
                </a:solidFill>
                <a:latin typeface="+mn-lt"/>
                <a:ea typeface="ＭＳ Ｐゴシック" charset="-128"/>
                <a:cs typeface="ＭＳ Ｐゴシック" charset="-128"/>
              </a:rPr>
              <a:t> </a:t>
            </a:r>
            <a:r>
              <a:rPr lang="en-US" sz="1000" kern="1200" noProof="0" dirty="0" err="1" smtClean="0">
                <a:solidFill>
                  <a:schemeClr val="tx1"/>
                </a:solidFill>
                <a:latin typeface="+mn-lt"/>
                <a:ea typeface="ＭＳ Ｐゴシック" charset="-128"/>
                <a:cs typeface="ＭＳ Ｐゴシック" charset="-128"/>
              </a:rPr>
              <a:t>moet</a:t>
            </a:r>
            <a:r>
              <a:rPr lang="en-US" sz="1000" kern="1200" noProof="0" dirty="0" smtClean="0">
                <a:solidFill>
                  <a:schemeClr val="tx1"/>
                </a:solidFill>
                <a:latin typeface="+mn-lt"/>
                <a:ea typeface="ＭＳ Ｐゴシック" charset="-128"/>
                <a:cs typeface="ＭＳ Ｐゴシック" charset="-128"/>
              </a:rPr>
              <a:t> </a:t>
            </a:r>
            <a:r>
              <a:rPr lang="en-US" sz="1000" kern="1200" noProof="0" dirty="0" err="1" smtClean="0">
                <a:solidFill>
                  <a:schemeClr val="tx1"/>
                </a:solidFill>
                <a:latin typeface="+mn-lt"/>
                <a:ea typeface="ＭＳ Ｐゴシック" charset="-128"/>
                <a:cs typeface="ＭＳ Ｐゴシック" charset="-128"/>
              </a:rPr>
              <a:t>minimaal</a:t>
            </a:r>
            <a:r>
              <a:rPr lang="en-US" sz="1000" kern="1200" noProof="0" dirty="0" smtClean="0">
                <a:solidFill>
                  <a:schemeClr val="tx1"/>
                </a:solidFill>
                <a:latin typeface="+mn-lt"/>
                <a:ea typeface="ＭＳ Ｐゴシック" charset="-128"/>
                <a:cs typeface="ＭＳ Ｐゴシック" charset="-128"/>
              </a:rPr>
              <a:t> 5 (te </a:t>
            </a:r>
            <a:r>
              <a:rPr lang="en-US" sz="1000" kern="1200" noProof="0" dirty="0" err="1" smtClean="0">
                <a:solidFill>
                  <a:schemeClr val="tx1"/>
                </a:solidFill>
                <a:latin typeface="+mn-lt"/>
                <a:ea typeface="ＭＳ Ｐゴシック" charset="-128"/>
                <a:cs typeface="ＭＳ Ｐゴシック" charset="-128"/>
              </a:rPr>
              <a:t>bepalen</a:t>
            </a:r>
            <a:r>
              <a:rPr lang="en-US" sz="1000" kern="1200" noProof="0" dirty="0" smtClean="0">
                <a:solidFill>
                  <a:schemeClr val="tx1"/>
                </a:solidFill>
                <a:latin typeface="+mn-lt"/>
                <a:ea typeface="ＭＳ Ｐゴシック" charset="-128"/>
                <a:cs typeface="ＭＳ Ｐゴシック" charset="-128"/>
              </a:rPr>
              <a:t>) </a:t>
            </a:r>
            <a:r>
              <a:rPr lang="en-US" sz="1000" kern="1200" noProof="0" dirty="0" err="1" smtClean="0">
                <a:solidFill>
                  <a:schemeClr val="tx1"/>
                </a:solidFill>
                <a:latin typeface="+mn-lt"/>
                <a:ea typeface="ＭＳ Ｐゴシック" charset="-128"/>
                <a:cs typeface="ＭＳ Ｐゴシック" charset="-128"/>
              </a:rPr>
              <a:t>aansluitende</a:t>
            </a:r>
            <a:r>
              <a:rPr lang="en-US" sz="1000" kern="1200" noProof="0" dirty="0" smtClean="0">
                <a:solidFill>
                  <a:schemeClr val="tx1"/>
                </a:solidFill>
                <a:latin typeface="+mn-lt"/>
                <a:ea typeface="ＭＳ Ｐゴシック" charset="-128"/>
                <a:cs typeface="ＭＳ Ｐゴシック" charset="-128"/>
              </a:rPr>
              <a:t> AOIs in </a:t>
            </a:r>
            <a:r>
              <a:rPr lang="en-US" sz="1000" kern="1200" noProof="0" dirty="0" err="1" smtClean="0">
                <a:solidFill>
                  <a:schemeClr val="tx1"/>
                </a:solidFill>
                <a:latin typeface="+mn-lt"/>
                <a:ea typeface="ＭＳ Ｐゴシック" charset="-128"/>
                <a:cs typeface="ＭＳ Ｐゴシック" charset="-128"/>
              </a:rPr>
              <a:t>bandbreedte</a:t>
            </a:r>
            <a:r>
              <a:rPr lang="en-US" sz="1000" kern="1200" noProof="0" dirty="0" smtClean="0">
                <a:solidFill>
                  <a:schemeClr val="tx1"/>
                </a:solidFill>
                <a:latin typeface="+mn-lt"/>
                <a:ea typeface="ＭＳ Ｐゴシック" charset="-128"/>
                <a:cs typeface="ＭＳ Ｐゴシック" charset="-128"/>
              </a:rPr>
              <a:t> </a:t>
            </a:r>
            <a:r>
              <a:rPr lang="en-US" sz="1000" kern="1200" noProof="0" dirty="0" err="1" smtClean="0">
                <a:solidFill>
                  <a:schemeClr val="tx1"/>
                </a:solidFill>
                <a:latin typeface="+mn-lt"/>
                <a:ea typeface="ＭＳ Ｐゴシック" charset="-128"/>
                <a:cs typeface="ＭＳ Ｐゴシック" charset="-128"/>
              </a:rPr>
              <a:t>vallen</a:t>
            </a:r>
            <a:endParaRPr lang="en-US" sz="1000" kern="1200" noProof="0" dirty="0" smtClean="0">
              <a:solidFill>
                <a:schemeClr val="tx1"/>
              </a:solidFill>
              <a:latin typeface="+mn-lt"/>
              <a:ea typeface="ＭＳ Ｐゴシック" charset="-128"/>
              <a:cs typeface="ＭＳ Ｐゴシック" charset="-128"/>
            </a:endParaRPr>
          </a:p>
          <a:p>
            <a:r>
              <a:rPr lang="en-US" sz="1000" kern="1200" noProof="0" dirty="0" smtClean="0">
                <a:solidFill>
                  <a:schemeClr val="tx1"/>
                </a:solidFill>
                <a:latin typeface="+mn-lt"/>
                <a:ea typeface="ＭＳ Ｐゴシック" charset="-128"/>
                <a:cs typeface="ＭＳ Ｐゴシック" charset="-128"/>
              </a:rPr>
              <a:t>Position measure</a:t>
            </a:r>
            <a:r>
              <a:rPr lang="en-US" sz="1000" kern="1200" baseline="0" noProof="0" dirty="0" smtClean="0">
                <a:solidFill>
                  <a:schemeClr val="tx1"/>
                </a:solidFill>
                <a:latin typeface="+mn-lt"/>
                <a:ea typeface="ＭＳ Ｐゴシック" charset="-128"/>
                <a:cs typeface="ＭＳ Ｐゴシック" charset="-128"/>
              </a:rPr>
              <a:t>: AOI</a:t>
            </a:r>
          </a:p>
          <a:p>
            <a:r>
              <a:rPr lang="en-US" sz="1000" kern="1200" baseline="0" noProof="0" dirty="0" smtClean="0">
                <a:solidFill>
                  <a:schemeClr val="tx1"/>
                </a:solidFill>
                <a:latin typeface="+mn-lt"/>
                <a:ea typeface="ＭＳ Ｐゴシック" charset="-128"/>
                <a:cs typeface="ＭＳ Ｐゴシック" charset="-128"/>
              </a:rPr>
              <a:t>Position duration measure: fixation duration</a:t>
            </a:r>
          </a:p>
          <a:p>
            <a:r>
              <a:rPr lang="en-US" sz="1000" noProof="0" dirty="0" smtClean="0"/>
              <a:t>Dwell time: The period of time that a system or element of a system remains in a given state</a:t>
            </a:r>
          </a:p>
          <a:p>
            <a:r>
              <a:rPr lang="en-US" sz="1000" kern="1200" noProof="0" dirty="0" smtClean="0">
                <a:solidFill>
                  <a:schemeClr val="tx1"/>
                </a:solidFill>
                <a:latin typeface="+mn-lt"/>
                <a:ea typeface="ＭＳ Ｐゴシック" charset="-128"/>
                <a:cs typeface="ＭＳ Ｐゴシック" charset="-128"/>
              </a:rPr>
              <a:t>Fixations (transitions)</a:t>
            </a:r>
            <a:r>
              <a:rPr lang="en-US" sz="1000" kern="1200" baseline="0" noProof="0" dirty="0" smtClean="0">
                <a:solidFill>
                  <a:schemeClr val="tx1"/>
                </a:solidFill>
                <a:latin typeface="+mn-lt"/>
                <a:ea typeface="ＭＳ Ｐゴシック" charset="-128"/>
                <a:cs typeface="ＭＳ Ｐゴシック" charset="-128"/>
              </a:rPr>
              <a:t>: number, proportion and rate</a:t>
            </a:r>
            <a:endParaRPr lang="en-US" sz="1000" kern="1200" noProof="0" dirty="0" smtClean="0">
              <a:solidFill>
                <a:schemeClr val="tx1"/>
              </a:solidFill>
              <a:latin typeface="+mn-lt"/>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15DC6C0B-1F4B-409B-86F4-AD46632018E1}" type="slidenum">
              <a:rPr lang="nl-NL" smtClean="0"/>
              <a:pPr>
                <a:defRPr/>
              </a:pPr>
              <a:t>10</a:t>
            </a:fld>
            <a:endParaRPr lang="nl-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536575" lvl="4" indent="-536575">
              <a:spcAft>
                <a:spcPts val="1000"/>
              </a:spcAft>
              <a:buFont typeface="Arial" pitchFamily="34" charset="0"/>
              <a:buNone/>
            </a:pPr>
            <a:r>
              <a:rPr lang="en-US" sz="3000" noProof="0" dirty="0" smtClean="0"/>
              <a:t>Groups</a:t>
            </a:r>
            <a:r>
              <a:rPr lang="en-US" sz="3000" baseline="0" noProof="0" dirty="0" smtClean="0"/>
              <a:t> based</a:t>
            </a:r>
            <a:r>
              <a:rPr lang="en-US" sz="3000" noProof="0" dirty="0" smtClean="0"/>
              <a:t>: both answers correct / correlation</a:t>
            </a:r>
            <a:r>
              <a:rPr lang="en-US" sz="3000" baseline="0" noProof="0" dirty="0" smtClean="0"/>
              <a:t> heuristic / cannot be determined</a:t>
            </a:r>
          </a:p>
          <a:p>
            <a:pPr marL="536575" lvl="4" indent="-536575">
              <a:spcAft>
                <a:spcPts val="1000"/>
              </a:spcAft>
              <a:buFont typeface="Arial" pitchFamily="34" charset="0"/>
              <a:buNone/>
            </a:pPr>
            <a:r>
              <a:rPr lang="en-US" sz="3000" baseline="0" noProof="0" dirty="0" smtClean="0"/>
              <a:t>We decided to focus on groups 1, 2, and 3 and not on 4 because this group was diverse in their answers (as well as viewing behavior)</a:t>
            </a:r>
            <a:endParaRPr lang="en-US" sz="3000" noProof="0" dirty="0" smtClean="0"/>
          </a:p>
          <a:p>
            <a:pPr marL="536575" lvl="4" indent="-536575">
              <a:spcAft>
                <a:spcPts val="1000"/>
              </a:spcAft>
              <a:buFont typeface="Arial" pitchFamily="34" charset="0"/>
              <a:buNone/>
            </a:pPr>
            <a:endParaRPr lang="en-US" sz="3000" noProof="0" dirty="0" smtClean="0"/>
          </a:p>
          <a:p>
            <a:pPr marL="536575" lvl="4" indent="-536575">
              <a:spcAft>
                <a:spcPts val="1000"/>
              </a:spcAft>
              <a:buFont typeface="Arial" pitchFamily="34" charset="0"/>
              <a:buNone/>
            </a:pPr>
            <a:r>
              <a:rPr lang="en-US" sz="3000" noProof="0" dirty="0" smtClean="0"/>
              <a:t>Comparable</a:t>
            </a:r>
            <a:r>
              <a:rPr lang="en-US" sz="3000" baseline="0" noProof="0" dirty="0" smtClean="0"/>
              <a:t> with other research.</a:t>
            </a:r>
            <a:endParaRPr lang="en-US" sz="3000" noProof="0" dirty="0" smtClean="0"/>
          </a:p>
          <a:p>
            <a:pPr marL="536575" lvl="4" indent="-536575">
              <a:spcAft>
                <a:spcPts val="1000"/>
              </a:spcAft>
              <a:buFont typeface="Arial" pitchFamily="34" charset="0"/>
              <a:buChar char="•"/>
            </a:pPr>
            <a:r>
              <a:rPr lang="en-US" sz="3000" dirty="0" smtClean="0"/>
              <a:t>15.8% of the participants answered Q1 to Q4 correctly. </a:t>
            </a:r>
          </a:p>
          <a:p>
            <a:pPr marL="536575" lvl="4" indent="-536575">
              <a:spcAft>
                <a:spcPts val="1000"/>
              </a:spcAft>
              <a:buFont typeface="Arial" pitchFamily="34" charset="0"/>
              <a:buChar char="•"/>
            </a:pPr>
            <a:r>
              <a:rPr lang="en-US" sz="3000" dirty="0" smtClean="0"/>
              <a:t>Only a minority gave correct answers to Q3 and Q4 (28.9% and 21.1%, respectively). </a:t>
            </a:r>
          </a:p>
          <a:p>
            <a:pPr marL="536575" lvl="4" indent="-536575">
              <a:spcAft>
                <a:spcPts val="1000"/>
              </a:spcAft>
              <a:buFont typeface="Arial" pitchFamily="34" charset="0"/>
              <a:buChar char="•"/>
            </a:pPr>
            <a:r>
              <a:rPr lang="en-US" sz="3000" dirty="0" smtClean="0"/>
              <a:t>The importance of the correlation heuristic was also corroborated. In addition, a relatively large part of the participants chose to answer with ‘cannot be determined’.  Based on the answers given we preliminary conclude that task performance was not influenced by the method of eye tracking.</a:t>
            </a:r>
          </a:p>
          <a:p>
            <a:pPr marL="0" marR="0" lvl="4" indent="0" algn="l" defTabSz="457200" rtl="0" eaLnBrk="0" fontAlgn="base" latinLnBrk="0" hangingPunct="0">
              <a:lnSpc>
                <a:spcPct val="100000"/>
              </a:lnSpc>
              <a:spcBef>
                <a:spcPct val="30000"/>
              </a:spcBef>
              <a:spcAft>
                <a:spcPct val="0"/>
              </a:spcAft>
              <a:buClrTx/>
              <a:buSzTx/>
              <a:buFontTx/>
              <a:buNone/>
              <a:tabLst/>
              <a:defRPr/>
            </a:pPr>
            <a:r>
              <a:rPr lang="en-US" sz="3000" dirty="0" smtClean="0"/>
              <a:t>On basis of the answers of Q3 and Q4 four groups were differentiated</a:t>
            </a:r>
          </a:p>
          <a:p>
            <a:endParaRPr lang="en-US" sz="1000" kern="1200" dirty="0" smtClean="0">
              <a:solidFill>
                <a:schemeClr val="tx1"/>
              </a:solidFill>
              <a:latin typeface="+mn-lt"/>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15DC6C0B-1F4B-409B-86F4-AD46632018E1}" type="slidenum">
              <a:rPr lang="nl-NL" smtClean="0"/>
              <a:pPr>
                <a:defRPr/>
              </a:pPr>
              <a:t>11</a:t>
            </a:fld>
            <a:endParaRPr lang="nl-N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4" indent="0" algn="l" defTabSz="457200" rtl="0" eaLnBrk="0" fontAlgn="base" latinLnBrk="0" hangingPunct="0">
              <a:lnSpc>
                <a:spcPct val="100000"/>
              </a:lnSpc>
              <a:spcBef>
                <a:spcPct val="30000"/>
              </a:spcBef>
              <a:spcAft>
                <a:spcPct val="0"/>
              </a:spcAft>
              <a:buClrTx/>
              <a:buSzTx/>
              <a:buFontTx/>
              <a:buNone/>
              <a:tabLst/>
              <a:defRPr/>
            </a:pPr>
            <a:r>
              <a:rPr lang="en-US" sz="3000" dirty="0" smtClean="0"/>
              <a:t>Hypotheses based on dimensions of viewing behavior and group differentiation</a:t>
            </a:r>
          </a:p>
          <a:p>
            <a:endParaRPr lang="en-US" sz="1000" kern="1200" dirty="0" smtClean="0">
              <a:solidFill>
                <a:schemeClr val="tx1"/>
              </a:solidFill>
              <a:latin typeface="+mn-lt"/>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15DC6C0B-1F4B-409B-86F4-AD46632018E1}" type="slidenum">
              <a:rPr lang="nl-NL" smtClean="0"/>
              <a:pPr>
                <a:defRPr/>
              </a:pPr>
              <a:t>12</a:t>
            </a:fld>
            <a:endParaRPr lang="nl-N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000" kern="1200" dirty="0" smtClean="0">
              <a:solidFill>
                <a:schemeClr val="tx1"/>
              </a:solidFill>
              <a:latin typeface="+mn-lt"/>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15DC6C0B-1F4B-409B-86F4-AD46632018E1}" type="slidenum">
              <a:rPr lang="nl-NL" smtClean="0"/>
              <a:pPr>
                <a:defRPr/>
              </a:pPr>
              <a:t>13</a:t>
            </a:fld>
            <a:endParaRPr lang="nl-N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kern="1200" noProof="0" dirty="0" smtClean="0">
                <a:solidFill>
                  <a:schemeClr val="tx1"/>
                </a:solidFill>
                <a:latin typeface="+mn-lt"/>
                <a:ea typeface="ＭＳ Ｐゴシック" charset="-128"/>
                <a:cs typeface="ＭＳ Ｐゴシック" charset="-128"/>
              </a:rPr>
              <a:t>Directly is</a:t>
            </a:r>
            <a:r>
              <a:rPr lang="en-US" sz="1000" kern="1200" baseline="0" noProof="0" dirty="0" smtClean="0">
                <a:solidFill>
                  <a:schemeClr val="tx1"/>
                </a:solidFill>
                <a:latin typeface="+mn-lt"/>
                <a:ea typeface="ＭＳ Ｐゴシック" charset="-128"/>
                <a:cs typeface="ＭＳ Ｐゴシック" charset="-128"/>
              </a:rPr>
              <a:t> defined as 1 or 2 AOIs before answer</a:t>
            </a:r>
            <a:endParaRPr lang="en-US" sz="1000" kern="1200" noProof="0" dirty="0" smtClean="0">
              <a:solidFill>
                <a:schemeClr val="tx1"/>
              </a:solidFill>
              <a:latin typeface="+mn-lt"/>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15DC6C0B-1F4B-409B-86F4-AD46632018E1}" type="slidenum">
              <a:rPr lang="nl-NL" smtClean="0"/>
              <a:pPr>
                <a:defRPr/>
              </a:pPr>
              <a:t>14</a:t>
            </a:fld>
            <a:endParaRPr lang="nl-N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kern="1200" noProof="0" dirty="0" smtClean="0">
                <a:solidFill>
                  <a:schemeClr val="tx1"/>
                </a:solidFill>
                <a:latin typeface="+mn-lt"/>
                <a:ea typeface="ＭＳ Ｐゴシック" charset="-128"/>
                <a:cs typeface="ＭＳ Ｐゴシック" charset="-128"/>
              </a:rPr>
              <a:t>Global </a:t>
            </a:r>
          </a:p>
          <a:p>
            <a:r>
              <a:rPr lang="en-US" sz="1000" kern="1200" noProof="0" dirty="0" smtClean="0">
                <a:solidFill>
                  <a:schemeClr val="tx1"/>
                </a:solidFill>
                <a:latin typeface="+mn-lt"/>
                <a:ea typeface="ＭＳ Ｐゴシック" charset="-128"/>
                <a:cs typeface="ＭＳ Ｐゴシック" charset="-128"/>
              </a:rPr>
              <a:t>Look consecutively at different</a:t>
            </a:r>
            <a:r>
              <a:rPr lang="en-US" sz="1000" kern="1200" baseline="0" noProof="0" dirty="0" smtClean="0">
                <a:solidFill>
                  <a:schemeClr val="tx1"/>
                </a:solidFill>
                <a:latin typeface="+mn-lt"/>
                <a:ea typeface="ＭＳ Ｐゴシック" charset="-128"/>
                <a:cs typeface="ＭＳ Ｐゴシック" charset="-128"/>
              </a:rPr>
              <a:t> AOIs (five) in a band with 350 ms and 68% of longest duration</a:t>
            </a:r>
            <a:endParaRPr lang="en-US" sz="1000" kern="1200" noProof="0" dirty="0" smtClean="0">
              <a:solidFill>
                <a:schemeClr val="tx1"/>
              </a:solidFill>
              <a:latin typeface="+mn-lt"/>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15DC6C0B-1F4B-409B-86F4-AD46632018E1}" type="slidenum">
              <a:rPr lang="nl-NL" smtClean="0"/>
              <a:pPr>
                <a:defRPr/>
              </a:pPr>
              <a:t>15</a:t>
            </a:fld>
            <a:endParaRPr lang="nl-N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kern="1200" noProof="0" dirty="0" smtClean="0">
                <a:solidFill>
                  <a:schemeClr val="tx1"/>
                </a:solidFill>
                <a:latin typeface="+mn-lt"/>
                <a:ea typeface="ＭＳ Ｐゴシック" charset="-128"/>
                <a:cs typeface="ＭＳ Ｐゴシック" charset="-128"/>
              </a:rPr>
              <a:t>In line with Poole</a:t>
            </a:r>
            <a:r>
              <a:rPr lang="en-US" sz="1000" kern="1200" baseline="0" noProof="0" dirty="0" smtClean="0">
                <a:solidFill>
                  <a:schemeClr val="tx1"/>
                </a:solidFill>
                <a:latin typeface="+mn-lt"/>
                <a:ea typeface="ＭＳ Ｐゴシック" charset="-128"/>
                <a:cs typeface="ＭＳ Ｐゴシック" charset="-128"/>
              </a:rPr>
              <a:t> and Roth (1989) surface if there is a best order of phases.</a:t>
            </a:r>
          </a:p>
          <a:p>
            <a:r>
              <a:rPr lang="nl-NL" sz="1000" kern="1200" baseline="0" noProof="0" dirty="0" smtClean="0">
                <a:solidFill>
                  <a:schemeClr val="tx1"/>
                </a:solidFill>
                <a:latin typeface="+mn-lt"/>
                <a:ea typeface="ＭＳ Ｐゴシック" charset="-128"/>
                <a:cs typeface="ＭＳ Ｐゴシック" charset="-128"/>
              </a:rPr>
              <a:t>3* </a:t>
            </a:r>
            <a:r>
              <a:rPr lang="nl-NL" sz="1000" kern="1200" baseline="0" noProof="0" dirty="0" err="1" smtClean="0">
                <a:solidFill>
                  <a:schemeClr val="tx1"/>
                </a:solidFill>
                <a:latin typeface="+mn-lt"/>
                <a:ea typeface="ＭＳ Ｐゴシック" charset="-128"/>
                <a:cs typeface="ＭＳ Ｐゴシック" charset="-128"/>
              </a:rPr>
              <a:t>answers</a:t>
            </a:r>
            <a:r>
              <a:rPr lang="nl-NL" sz="1000" kern="1200" baseline="0" noProof="0" dirty="0" smtClean="0">
                <a:solidFill>
                  <a:schemeClr val="tx1"/>
                </a:solidFill>
                <a:latin typeface="+mn-lt"/>
                <a:ea typeface="ＭＳ Ｐゴシック" charset="-128"/>
                <a:cs typeface="ＭＳ Ｐゴシック" charset="-128"/>
              </a:rPr>
              <a:t> </a:t>
            </a:r>
            <a:r>
              <a:rPr lang="nl-NL" sz="1000" kern="1200" baseline="0" noProof="0" dirty="0" err="1" smtClean="0">
                <a:solidFill>
                  <a:schemeClr val="tx1"/>
                </a:solidFill>
                <a:latin typeface="+mn-lt"/>
                <a:ea typeface="ＭＳ Ｐゴシック" charset="-128"/>
                <a:cs typeface="ＭＳ Ｐゴシック" charset="-128"/>
              </a:rPr>
              <a:t>question</a:t>
            </a:r>
            <a:endParaRPr lang="nl-NL" sz="1000" kern="1200" baseline="0" noProof="0" dirty="0" smtClean="0">
              <a:solidFill>
                <a:schemeClr val="tx1"/>
              </a:solidFill>
              <a:latin typeface="+mn-lt"/>
              <a:ea typeface="ＭＳ Ｐゴシック" charset="-128"/>
              <a:cs typeface="ＭＳ Ｐゴシック" charset="-128"/>
            </a:endParaRPr>
          </a:p>
          <a:p>
            <a:r>
              <a:rPr lang="nl-NL" sz="1000" kern="1200" baseline="0" noProof="0" dirty="0" smtClean="0">
                <a:solidFill>
                  <a:schemeClr val="tx1"/>
                </a:solidFill>
                <a:latin typeface="+mn-lt"/>
                <a:ea typeface="ＭＳ Ｐゴシック" charset="-128"/>
                <a:cs typeface="ＭＳ Ｐゴシック" charset="-128"/>
              </a:rPr>
              <a:t>1* </a:t>
            </a:r>
            <a:r>
              <a:rPr lang="nl-NL" sz="1000" kern="1200" baseline="0" noProof="0" dirty="0" err="1" smtClean="0">
                <a:solidFill>
                  <a:schemeClr val="tx1"/>
                </a:solidFill>
                <a:latin typeface="+mn-lt"/>
                <a:ea typeface="ＭＳ Ｐゴシック" charset="-128"/>
                <a:cs typeface="ＭＳ Ｐゴシック" charset="-128"/>
              </a:rPr>
              <a:t>question</a:t>
            </a:r>
            <a:r>
              <a:rPr lang="nl-NL" sz="1000" kern="1200" baseline="0" noProof="0" dirty="0" smtClean="0">
                <a:solidFill>
                  <a:schemeClr val="tx1"/>
                </a:solidFill>
                <a:latin typeface="+mn-lt"/>
                <a:ea typeface="ＭＳ Ｐゴシック" charset="-128"/>
                <a:cs typeface="ＭＳ Ｐゴシック" charset="-128"/>
              </a:rPr>
              <a:t> </a:t>
            </a:r>
            <a:r>
              <a:rPr lang="nl-NL" sz="1000" kern="1200" baseline="0" noProof="0" dirty="0" err="1" smtClean="0">
                <a:solidFill>
                  <a:schemeClr val="tx1"/>
                </a:solidFill>
                <a:latin typeface="+mn-lt"/>
                <a:ea typeface="ＭＳ Ｐゴシック" charset="-128"/>
                <a:cs typeface="ＭＳ Ｐゴシック" charset="-128"/>
              </a:rPr>
              <a:t>answers</a:t>
            </a:r>
            <a:endParaRPr lang="nl-NL" sz="1000" kern="1200" baseline="0" noProof="0" dirty="0" smtClean="0">
              <a:solidFill>
                <a:schemeClr val="tx1"/>
              </a:solidFill>
              <a:latin typeface="+mn-lt"/>
              <a:ea typeface="ＭＳ Ｐゴシック" charset="-128"/>
              <a:cs typeface="ＭＳ Ｐゴシック" charset="-128"/>
            </a:endParaRPr>
          </a:p>
          <a:p>
            <a:r>
              <a:rPr lang="nl-NL" sz="1000" kern="1200" baseline="0" noProof="0" dirty="0" err="1" smtClean="0">
                <a:solidFill>
                  <a:schemeClr val="tx1"/>
                </a:solidFill>
                <a:latin typeface="+mn-lt"/>
                <a:ea typeface="ＭＳ Ｐゴシック" charset="-128"/>
                <a:cs typeface="ＭＳ Ｐゴシック" charset="-128"/>
              </a:rPr>
              <a:t>use</a:t>
            </a:r>
            <a:r>
              <a:rPr lang="nl-NL" sz="1000" kern="1200" baseline="0" noProof="0" dirty="0" smtClean="0">
                <a:solidFill>
                  <a:schemeClr val="tx1"/>
                </a:solidFill>
                <a:latin typeface="+mn-lt"/>
                <a:ea typeface="ＭＳ Ｐゴシック" charset="-128"/>
                <a:cs typeface="ＭＳ Ｐゴシック" charset="-128"/>
              </a:rPr>
              <a:t> </a:t>
            </a:r>
            <a:r>
              <a:rPr lang="nl-NL" sz="1000" kern="1200" baseline="0" noProof="0" dirty="0" err="1" smtClean="0">
                <a:solidFill>
                  <a:schemeClr val="tx1"/>
                </a:solidFill>
                <a:latin typeface="+mn-lt"/>
                <a:ea typeface="ＭＳ Ｐゴシック" charset="-128"/>
                <a:cs typeface="ＭＳ Ｐゴシック" charset="-128"/>
              </a:rPr>
              <a:t>table</a:t>
            </a:r>
            <a:r>
              <a:rPr lang="nl-NL" sz="1000" kern="1200" baseline="0" noProof="0" dirty="0" smtClean="0">
                <a:solidFill>
                  <a:schemeClr val="tx1"/>
                </a:solidFill>
                <a:latin typeface="+mn-lt"/>
                <a:ea typeface="ＭＳ Ｐゴシック" charset="-128"/>
                <a:cs typeface="ＭＳ Ｐゴシック" charset="-128"/>
              </a:rPr>
              <a:t> of gamma </a:t>
            </a:r>
            <a:endParaRPr lang="en-US" sz="1000" kern="1200" noProof="0" dirty="0" smtClean="0">
              <a:solidFill>
                <a:schemeClr val="tx1"/>
              </a:solidFill>
              <a:latin typeface="+mn-lt"/>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15DC6C0B-1F4B-409B-86F4-AD46632018E1}" type="slidenum">
              <a:rPr lang="nl-NL" smtClean="0"/>
              <a:pPr>
                <a:defRPr/>
              </a:pPr>
              <a:t>16</a:t>
            </a:fld>
            <a:endParaRPr lang="nl-NL"/>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l-NL" sz="1000" kern="1200" noProof="0" dirty="0" smtClean="0">
                <a:solidFill>
                  <a:schemeClr val="tx1"/>
                </a:solidFill>
                <a:latin typeface="+mn-lt"/>
                <a:ea typeface="ＭＳ Ｐゴシック" charset="-128"/>
                <a:cs typeface="ＭＳ Ｐゴシック" charset="-128"/>
              </a:rPr>
              <a:t>1.0</a:t>
            </a:r>
            <a:r>
              <a:rPr lang="nl-NL" sz="1000" kern="1200" baseline="0" noProof="0" dirty="0" smtClean="0">
                <a:solidFill>
                  <a:schemeClr val="tx1"/>
                </a:solidFill>
                <a:latin typeface="+mn-lt"/>
                <a:ea typeface="ＭＳ Ｐゴシック" charset="-128"/>
                <a:cs typeface="ＭＳ Ｐゴシック" charset="-128"/>
              </a:rPr>
              <a:t> </a:t>
            </a:r>
            <a:r>
              <a:rPr lang="nl-NL" sz="1000" kern="1200" baseline="0" noProof="0" dirty="0" err="1" smtClean="0">
                <a:solidFill>
                  <a:schemeClr val="tx1"/>
                </a:solidFill>
                <a:latin typeface="+mn-lt"/>
                <a:ea typeface="ＭＳ Ｐゴシック" charset="-128"/>
                <a:cs typeface="ＭＳ Ｐゴシック" charset="-128"/>
              </a:rPr>
              <a:t>indicates</a:t>
            </a:r>
            <a:r>
              <a:rPr lang="nl-NL" sz="1000" kern="1200" baseline="0" noProof="0" dirty="0" smtClean="0">
                <a:solidFill>
                  <a:schemeClr val="tx1"/>
                </a:solidFill>
                <a:latin typeface="+mn-lt"/>
                <a:ea typeface="ＭＳ Ｐゴシック" charset="-128"/>
                <a:cs typeface="ＭＳ Ｐゴシック" charset="-128"/>
              </a:rPr>
              <a:t> complete </a:t>
            </a:r>
            <a:r>
              <a:rPr lang="nl-NL" sz="1000" kern="1200" baseline="0" noProof="0" dirty="0" err="1" smtClean="0">
                <a:solidFill>
                  <a:schemeClr val="tx1"/>
                </a:solidFill>
                <a:latin typeface="+mn-lt"/>
                <a:ea typeface="ＭＳ Ｐゴシック" charset="-128"/>
                <a:cs typeface="ＭＳ Ｐゴシック" charset="-128"/>
              </a:rPr>
              <a:t>separation</a:t>
            </a:r>
            <a:r>
              <a:rPr lang="nl-NL" sz="1000" kern="1200" baseline="0" noProof="0" dirty="0" smtClean="0">
                <a:solidFill>
                  <a:schemeClr val="tx1"/>
                </a:solidFill>
                <a:latin typeface="+mn-lt"/>
                <a:ea typeface="ＭＳ Ｐゴシック" charset="-128"/>
                <a:cs typeface="ＭＳ Ｐゴシック" charset="-128"/>
              </a:rPr>
              <a:t>; 0 complete overlap</a:t>
            </a:r>
          </a:p>
          <a:p>
            <a:r>
              <a:rPr lang="en-US" sz="1000" kern="1200" noProof="0" dirty="0" smtClean="0">
                <a:solidFill>
                  <a:schemeClr val="tx1"/>
                </a:solidFill>
                <a:latin typeface="+mn-lt"/>
                <a:ea typeface="ＭＳ Ｐゴシック" charset="-128"/>
                <a:cs typeface="ＭＳ Ｐゴシック" charset="-128"/>
              </a:rPr>
              <a:t>In line with Poole</a:t>
            </a:r>
            <a:r>
              <a:rPr lang="en-US" sz="1000" kern="1200" baseline="0" noProof="0" dirty="0" smtClean="0">
                <a:solidFill>
                  <a:schemeClr val="tx1"/>
                </a:solidFill>
                <a:latin typeface="+mn-lt"/>
                <a:ea typeface="ＭＳ Ｐゴシック" charset="-128"/>
                <a:cs typeface="ＭＳ Ｐゴシック" charset="-128"/>
              </a:rPr>
              <a:t> and Roth (1989) surface if there is a best order of phases.</a:t>
            </a:r>
            <a:endParaRPr lang="en-US" sz="1000" kern="1200" noProof="0" dirty="0" smtClean="0">
              <a:solidFill>
                <a:schemeClr val="tx1"/>
              </a:solidFill>
              <a:latin typeface="+mn-lt"/>
              <a:ea typeface="ＭＳ Ｐゴシック" charset="-128"/>
              <a:cs typeface="ＭＳ Ｐゴシック" charset="-128"/>
            </a:endParaRPr>
          </a:p>
          <a:p>
            <a:endParaRPr lang="en-US" sz="1000" kern="1200" noProof="0" dirty="0" smtClean="0">
              <a:solidFill>
                <a:schemeClr val="tx1"/>
              </a:solidFill>
              <a:latin typeface="+mn-lt"/>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15DC6C0B-1F4B-409B-86F4-AD46632018E1}" type="slidenum">
              <a:rPr lang="nl-NL" smtClean="0"/>
              <a:pPr>
                <a:defRPr/>
              </a:pPr>
              <a:t>17</a:t>
            </a:fld>
            <a:endParaRPr lang="nl-NL"/>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l-NL" sz="1000" kern="1200" noProof="0" dirty="0" smtClean="0">
                <a:solidFill>
                  <a:schemeClr val="tx1"/>
                </a:solidFill>
                <a:latin typeface="+mn-lt"/>
                <a:ea typeface="ＭＳ Ｐゴシック" charset="-128"/>
                <a:cs typeface="ＭＳ Ｐゴシック" charset="-128"/>
              </a:rPr>
              <a:t>Eline: literatuur</a:t>
            </a:r>
            <a:r>
              <a:rPr lang="nl-NL" sz="1000" kern="1200" baseline="0" noProof="0" dirty="0" smtClean="0">
                <a:solidFill>
                  <a:schemeClr val="tx1"/>
                </a:solidFill>
                <a:latin typeface="+mn-lt"/>
                <a:ea typeface="ＭＳ Ｐゴシック" charset="-128"/>
                <a:cs typeface="ＭＳ Ｐゴシック" charset="-128"/>
              </a:rPr>
              <a:t> die specifiek in </a:t>
            </a:r>
            <a:r>
              <a:rPr lang="nl-NL" sz="1000" kern="1200" baseline="0" noProof="0" dirty="0" err="1" smtClean="0">
                <a:solidFill>
                  <a:schemeClr val="tx1"/>
                </a:solidFill>
                <a:latin typeface="+mn-lt"/>
                <a:ea typeface="ＭＳ Ｐゴシック" charset="-128"/>
                <a:cs typeface="ＭＳ Ｐゴシック" charset="-128"/>
              </a:rPr>
              <a:t>eye</a:t>
            </a:r>
            <a:r>
              <a:rPr lang="nl-NL" sz="1000" kern="1200" baseline="0" noProof="0" dirty="0" smtClean="0">
                <a:solidFill>
                  <a:schemeClr val="tx1"/>
                </a:solidFill>
                <a:latin typeface="+mn-lt"/>
                <a:ea typeface="ＭＳ Ｐゴシック" charset="-128"/>
                <a:cs typeface="ＭＳ Ｐゴシック" charset="-128"/>
              </a:rPr>
              <a:t> </a:t>
            </a:r>
            <a:r>
              <a:rPr lang="nl-NL" sz="1000" kern="1200" baseline="0" noProof="0" dirty="0" err="1" smtClean="0">
                <a:solidFill>
                  <a:schemeClr val="tx1"/>
                </a:solidFill>
                <a:latin typeface="+mn-lt"/>
                <a:ea typeface="ＭＳ Ｐゴシック" charset="-128"/>
                <a:cs typeface="ＭＳ Ｐゴシック" charset="-128"/>
              </a:rPr>
              <a:t>tracking</a:t>
            </a:r>
            <a:r>
              <a:rPr lang="nl-NL" sz="1000" kern="1200" baseline="0" noProof="0" dirty="0" smtClean="0">
                <a:solidFill>
                  <a:schemeClr val="tx1"/>
                </a:solidFill>
                <a:latin typeface="+mn-lt"/>
                <a:ea typeface="ＭＳ Ｐゴシック" charset="-128"/>
                <a:cs typeface="ＭＳ Ｐゴシック" charset="-128"/>
              </a:rPr>
              <a:t> naar </a:t>
            </a:r>
            <a:r>
              <a:rPr lang="nl-NL" sz="1000" kern="1200" baseline="0" noProof="0" dirty="0" err="1" smtClean="0">
                <a:solidFill>
                  <a:schemeClr val="tx1"/>
                </a:solidFill>
                <a:latin typeface="+mn-lt"/>
                <a:ea typeface="ＭＳ Ｐゴシック" charset="-128"/>
                <a:cs typeface="ＭＳ Ｐゴシック" charset="-128"/>
              </a:rPr>
              <a:t>answering</a:t>
            </a:r>
            <a:r>
              <a:rPr lang="nl-NL" sz="1000" kern="1200" baseline="0" noProof="0" dirty="0" smtClean="0">
                <a:solidFill>
                  <a:schemeClr val="tx1"/>
                </a:solidFill>
                <a:latin typeface="+mn-lt"/>
                <a:ea typeface="ＭＳ Ｐゴシック" charset="-128"/>
                <a:cs typeface="ＭＳ Ｐゴシック" charset="-128"/>
              </a:rPr>
              <a:t> </a:t>
            </a:r>
            <a:r>
              <a:rPr lang="nl-NL" sz="1000" kern="1200" baseline="0" noProof="0" dirty="0" err="1" smtClean="0">
                <a:solidFill>
                  <a:schemeClr val="tx1"/>
                </a:solidFill>
                <a:latin typeface="+mn-lt"/>
                <a:ea typeface="ＭＳ Ｐゴシック" charset="-128"/>
                <a:cs typeface="ＭＳ Ｐゴシック" charset="-128"/>
              </a:rPr>
              <a:t>behavior</a:t>
            </a:r>
            <a:r>
              <a:rPr lang="nl-NL" sz="1000" kern="1200" baseline="0" noProof="0" dirty="0" smtClean="0">
                <a:solidFill>
                  <a:schemeClr val="tx1"/>
                </a:solidFill>
                <a:latin typeface="+mn-lt"/>
                <a:ea typeface="ＭＳ Ｐゴシック" charset="-128"/>
                <a:cs typeface="ＭＳ Ｐゴシック" charset="-128"/>
              </a:rPr>
              <a:t> kijkt</a:t>
            </a:r>
          </a:p>
          <a:p>
            <a:r>
              <a:rPr lang="nl-NL" sz="1000" kern="1200" baseline="0" noProof="0" dirty="0" smtClean="0">
                <a:solidFill>
                  <a:schemeClr val="tx1"/>
                </a:solidFill>
                <a:latin typeface="+mn-lt"/>
                <a:ea typeface="ＭＳ Ｐゴシック" charset="-128"/>
                <a:cs typeface="ＭＳ Ｐゴシック" charset="-128"/>
              </a:rPr>
              <a:t>antwoord op een </a:t>
            </a:r>
            <a:endParaRPr lang="en-US" sz="1000" kern="1200" noProof="0" dirty="0" smtClean="0">
              <a:solidFill>
                <a:schemeClr val="tx1"/>
              </a:solidFill>
              <a:latin typeface="+mn-lt"/>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15DC6C0B-1F4B-409B-86F4-AD46632018E1}" type="slidenum">
              <a:rPr lang="nl-NL" smtClean="0"/>
              <a:pPr>
                <a:defRPr/>
              </a:pPr>
              <a:t>18</a:t>
            </a:fld>
            <a:endParaRPr lang="nl-NL"/>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000" dirty="0" smtClean="0"/>
              <a:t>Without Outside</a:t>
            </a:r>
            <a:r>
              <a:rPr lang="en-US" sz="1000" baseline="0" dirty="0" smtClean="0"/>
              <a:t> AOIs and </a:t>
            </a:r>
            <a:r>
              <a:rPr lang="en-US" sz="1000" dirty="0" err="1" smtClean="0"/>
              <a:t>LOSSes</a:t>
            </a:r>
            <a:endParaRPr lang="en-US" sz="1000" dirty="0" smtClean="0"/>
          </a:p>
          <a:p>
            <a:endParaRPr lang="nl-NL" sz="1000" dirty="0" smtClean="0"/>
          </a:p>
          <a:p>
            <a:pPr marL="361950" lvl="4" indent="-361950">
              <a:spcAft>
                <a:spcPts val="1000"/>
              </a:spcAft>
              <a:buFont typeface="Arial" pitchFamily="34" charset="0"/>
              <a:buChar char="•"/>
              <a:defRPr/>
            </a:pPr>
            <a:r>
              <a:rPr lang="en-US" sz="3000" dirty="0" smtClean="0"/>
              <a:t>RQ1 How do the participants look while solving the Department Store Task? </a:t>
            </a:r>
          </a:p>
          <a:p>
            <a:pPr marL="993775" lvl="5" indent="-536575">
              <a:spcAft>
                <a:spcPts val="1000"/>
              </a:spcAft>
              <a:buFont typeface="Arial" pitchFamily="34" charset="0"/>
              <a:buChar char="•"/>
            </a:pPr>
            <a:r>
              <a:rPr lang="en-US" sz="2500" dirty="0" smtClean="0"/>
              <a:t>Specific AOIs: question / answers / text / time 4, 8, 13, 17, 21, 30, area before 13, area after 13</a:t>
            </a:r>
          </a:p>
          <a:p>
            <a:pPr marL="993775" lvl="5" indent="-536575">
              <a:spcAft>
                <a:spcPts val="1000"/>
              </a:spcAft>
              <a:buFont typeface="Arial" pitchFamily="34" charset="0"/>
              <a:buChar char="•"/>
            </a:pPr>
            <a:r>
              <a:rPr lang="en-US" sz="2500" dirty="0" smtClean="0"/>
              <a:t>On average 2 viewing cycles</a:t>
            </a:r>
          </a:p>
          <a:p>
            <a:pPr marL="993775" lvl="5" indent="-536575">
              <a:spcAft>
                <a:spcPts val="1000"/>
              </a:spcAft>
              <a:buFont typeface="Arial" pitchFamily="34" charset="0"/>
              <a:buChar char="•"/>
            </a:pPr>
            <a:r>
              <a:rPr lang="en-US" sz="2500" dirty="0" smtClean="0"/>
              <a:t>On average 20 seconds per question</a:t>
            </a:r>
            <a:endParaRPr lang="en-US" sz="1000" dirty="0"/>
          </a:p>
        </p:txBody>
      </p:sp>
      <p:sp>
        <p:nvSpPr>
          <p:cNvPr id="4" name="Slide Number Placeholder 3"/>
          <p:cNvSpPr>
            <a:spLocks noGrp="1"/>
          </p:cNvSpPr>
          <p:nvPr>
            <p:ph type="sldNum" sz="quarter" idx="10"/>
          </p:nvPr>
        </p:nvSpPr>
        <p:spPr/>
        <p:txBody>
          <a:bodyPr/>
          <a:lstStyle/>
          <a:p>
            <a:pPr>
              <a:defRPr/>
            </a:pPr>
            <a:fld id="{15DC6C0B-1F4B-409B-86F4-AD46632018E1}" type="slidenum">
              <a:rPr lang="nl-NL" smtClean="0"/>
              <a:pPr>
                <a:defRPr/>
              </a:pPr>
              <a:t>19</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61950" indent="-361950">
              <a:buFont typeface="Arial" pitchFamily="34" charset="0"/>
              <a:buNone/>
              <a:defRPr/>
            </a:pPr>
            <a:r>
              <a:rPr lang="nl-NL" sz="1000" kern="1200" dirty="0" err="1" smtClean="0">
                <a:solidFill>
                  <a:schemeClr val="tx1"/>
                </a:solidFill>
                <a:latin typeface="+mn-lt"/>
                <a:ea typeface="ＭＳ Ｐゴシック" charset="-128"/>
                <a:cs typeface="ＭＳ Ｐゴシック" charset="-128"/>
              </a:rPr>
              <a:t>among</a:t>
            </a:r>
            <a:r>
              <a:rPr lang="nl-NL" sz="1000" kern="1200" dirty="0" smtClean="0">
                <a:solidFill>
                  <a:schemeClr val="tx1"/>
                </a:solidFill>
                <a:latin typeface="+mn-lt"/>
                <a:ea typeface="ＭＳ Ｐゴシック" charset="-128"/>
                <a:cs typeface="ＭＳ Ｐゴシック" charset="-128"/>
              </a:rPr>
              <a:t> </a:t>
            </a:r>
            <a:r>
              <a:rPr lang="nl-NL" sz="1000" kern="1200" dirty="0" err="1" smtClean="0">
                <a:solidFill>
                  <a:schemeClr val="tx1"/>
                </a:solidFill>
                <a:latin typeface="+mn-lt"/>
                <a:ea typeface="ＭＳ Ｐゴシック" charset="-128"/>
                <a:cs typeface="ＭＳ Ｐゴシック" charset="-128"/>
              </a:rPr>
              <a:t>others</a:t>
            </a:r>
            <a:endParaRPr lang="nl-NL" sz="1000" kern="1200" dirty="0" smtClean="0">
              <a:solidFill>
                <a:schemeClr val="tx1"/>
              </a:solidFill>
              <a:latin typeface="+mn-lt"/>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15DC6C0B-1F4B-409B-86F4-AD46632018E1}" type="slidenum">
              <a:rPr lang="nl-NL" smtClean="0"/>
              <a:pPr>
                <a:defRPr/>
              </a:pPr>
              <a:t>2</a:t>
            </a:fld>
            <a:endParaRPr lang="nl-N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000" dirty="0" smtClean="0"/>
              <a:t>Without Outside</a:t>
            </a:r>
            <a:r>
              <a:rPr lang="en-US" sz="1000" baseline="0" dirty="0" smtClean="0"/>
              <a:t> AOIs and </a:t>
            </a:r>
            <a:r>
              <a:rPr lang="en-US" sz="1000" dirty="0" err="1" smtClean="0"/>
              <a:t>LOSSes</a:t>
            </a:r>
            <a:endParaRPr lang="en-US" sz="1000" dirty="0" smtClean="0"/>
          </a:p>
          <a:p>
            <a:endParaRPr lang="nl-NL" sz="1000" dirty="0" smtClean="0"/>
          </a:p>
          <a:p>
            <a:pPr marL="361950" lvl="4" indent="-361950">
              <a:spcAft>
                <a:spcPts val="1000"/>
              </a:spcAft>
              <a:buFont typeface="Arial" pitchFamily="34" charset="0"/>
              <a:buChar char="•"/>
              <a:defRPr/>
            </a:pPr>
            <a:r>
              <a:rPr lang="en-US" sz="3000" dirty="0" smtClean="0"/>
              <a:t>RQ1 How do the participants look while solving the Department Store Task? </a:t>
            </a:r>
          </a:p>
          <a:p>
            <a:pPr marL="993775" lvl="5" indent="-536575">
              <a:spcAft>
                <a:spcPts val="1000"/>
              </a:spcAft>
              <a:buFont typeface="Arial" pitchFamily="34" charset="0"/>
              <a:buChar char="•"/>
            </a:pPr>
            <a:r>
              <a:rPr lang="en-US" sz="2500" dirty="0" smtClean="0"/>
              <a:t>Specific AOIs: question / answers / text / time 4, 8, 13, 17, 21, 30, area before 13, area after 13</a:t>
            </a:r>
          </a:p>
          <a:p>
            <a:pPr marL="993775" lvl="5" indent="-536575">
              <a:spcAft>
                <a:spcPts val="1000"/>
              </a:spcAft>
              <a:buFont typeface="Arial" pitchFamily="34" charset="0"/>
              <a:buChar char="•"/>
            </a:pPr>
            <a:r>
              <a:rPr lang="en-US" sz="2500" dirty="0" smtClean="0"/>
              <a:t>On average 2 viewing cycles</a:t>
            </a:r>
          </a:p>
          <a:p>
            <a:pPr marL="993775" lvl="5" indent="-536575">
              <a:spcAft>
                <a:spcPts val="1000"/>
              </a:spcAft>
              <a:buFont typeface="Arial" pitchFamily="34" charset="0"/>
              <a:buChar char="•"/>
            </a:pPr>
            <a:r>
              <a:rPr lang="en-US" sz="2500" dirty="0" smtClean="0"/>
              <a:t>On average 20 seconds per question</a:t>
            </a:r>
            <a:endParaRPr lang="en-US" sz="1000" dirty="0"/>
          </a:p>
        </p:txBody>
      </p:sp>
      <p:sp>
        <p:nvSpPr>
          <p:cNvPr id="4" name="Slide Number Placeholder 3"/>
          <p:cNvSpPr>
            <a:spLocks noGrp="1"/>
          </p:cNvSpPr>
          <p:nvPr>
            <p:ph type="sldNum" sz="quarter" idx="10"/>
          </p:nvPr>
        </p:nvSpPr>
        <p:spPr/>
        <p:txBody>
          <a:bodyPr/>
          <a:lstStyle/>
          <a:p>
            <a:pPr>
              <a:defRPr/>
            </a:pPr>
            <a:fld id="{15DC6C0B-1F4B-409B-86F4-AD46632018E1}" type="slidenum">
              <a:rPr lang="nl-NL" smtClean="0"/>
              <a:pPr>
                <a:defRPr/>
              </a:pPr>
              <a:t>20</a:t>
            </a:fld>
            <a:endParaRPr lang="nl-NL"/>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nl-NL" sz="1000" dirty="0" smtClean="0"/>
              <a:t>Jacob and Karn (2003) </a:t>
            </a:r>
            <a:r>
              <a:rPr lang="nl-NL" sz="1000" dirty="0" err="1" smtClean="0"/>
              <a:t>Frequency</a:t>
            </a:r>
            <a:r>
              <a:rPr lang="nl-NL" sz="1000" baseline="0" dirty="0" smtClean="0"/>
              <a:t> </a:t>
            </a:r>
            <a:r>
              <a:rPr lang="nl-NL" sz="1000" baseline="0" dirty="0" err="1" smtClean="0"/>
              <a:t>reflects</a:t>
            </a:r>
            <a:r>
              <a:rPr lang="nl-NL" sz="1000" baseline="0" dirty="0" smtClean="0"/>
              <a:t> the </a:t>
            </a:r>
            <a:r>
              <a:rPr lang="nl-NL" sz="1000" baseline="0" dirty="0" err="1" smtClean="0"/>
              <a:t>importance</a:t>
            </a:r>
            <a:r>
              <a:rPr lang="nl-NL" sz="1000" baseline="0" dirty="0" smtClean="0"/>
              <a:t> of the </a:t>
            </a:r>
            <a:r>
              <a:rPr lang="nl-NL" sz="1000" baseline="0" dirty="0" err="1" smtClean="0"/>
              <a:t>area</a:t>
            </a:r>
            <a:endParaRPr lang="nl-NL" sz="1000" dirty="0" smtClean="0"/>
          </a:p>
          <a:p>
            <a:r>
              <a:rPr lang="nl-NL" sz="1000" dirty="0" err="1" smtClean="0"/>
              <a:t>Interaction</a:t>
            </a:r>
            <a:r>
              <a:rPr lang="nl-NL" sz="1000" baseline="0" dirty="0" smtClean="0"/>
              <a:t> </a:t>
            </a:r>
            <a:r>
              <a:rPr lang="nl-NL" sz="1000" baseline="0" dirty="0" err="1" smtClean="0"/>
              <a:t>between</a:t>
            </a:r>
            <a:r>
              <a:rPr lang="nl-NL" sz="1000" baseline="0" dirty="0" smtClean="0"/>
              <a:t> thinking and </a:t>
            </a:r>
            <a:r>
              <a:rPr lang="nl-NL" sz="1000" baseline="0" dirty="0" err="1" smtClean="0"/>
              <a:t>viewing</a:t>
            </a:r>
            <a:r>
              <a:rPr lang="nl-NL" sz="1000" baseline="0" dirty="0" smtClean="0"/>
              <a:t> </a:t>
            </a:r>
          </a:p>
          <a:p>
            <a:r>
              <a:rPr lang="nl-NL" sz="1000" dirty="0" smtClean="0"/>
              <a:t>Volgordelijkheid</a:t>
            </a:r>
            <a:r>
              <a:rPr lang="nl-NL" sz="1000" baseline="0" dirty="0" smtClean="0"/>
              <a:t>?</a:t>
            </a:r>
            <a:endParaRPr lang="nl-NL" sz="1000" dirty="0" smtClean="0"/>
          </a:p>
          <a:p>
            <a:endParaRPr lang="en-US" sz="1000" dirty="0" smtClean="0"/>
          </a:p>
          <a:p>
            <a:r>
              <a:rPr lang="en-US" sz="1000" dirty="0" smtClean="0"/>
              <a:t>Without Outside</a:t>
            </a:r>
            <a:r>
              <a:rPr lang="en-US" sz="1000" baseline="0" dirty="0" smtClean="0"/>
              <a:t> AOIs and </a:t>
            </a:r>
            <a:r>
              <a:rPr lang="en-US" sz="1000" dirty="0" err="1" smtClean="0"/>
              <a:t>LOSSes</a:t>
            </a:r>
            <a:endParaRPr lang="en-US" sz="1000" dirty="0" smtClean="0"/>
          </a:p>
          <a:p>
            <a:endParaRPr lang="nl-NL" sz="1000" dirty="0" smtClean="0"/>
          </a:p>
          <a:p>
            <a:pPr marL="361950" lvl="4" indent="-361950">
              <a:spcAft>
                <a:spcPts val="1000"/>
              </a:spcAft>
              <a:buFont typeface="Arial" pitchFamily="34" charset="0"/>
              <a:buChar char="•"/>
              <a:defRPr/>
            </a:pPr>
            <a:r>
              <a:rPr lang="en-US" sz="3000" dirty="0" smtClean="0"/>
              <a:t>RQ1 How do the participants look while solving the Department Store Task? </a:t>
            </a:r>
          </a:p>
          <a:p>
            <a:pPr marL="993775" lvl="5" indent="-536575">
              <a:spcAft>
                <a:spcPts val="1000"/>
              </a:spcAft>
              <a:buFont typeface="Arial" pitchFamily="34" charset="0"/>
              <a:buChar char="•"/>
            </a:pPr>
            <a:r>
              <a:rPr lang="en-US" sz="2500" dirty="0" smtClean="0"/>
              <a:t>Specific AOIs: question / answers / text / time 4, 8, 13, 17, 21, 30, area before 13, area after 13</a:t>
            </a:r>
          </a:p>
          <a:p>
            <a:pPr marL="993775" lvl="5" indent="-536575">
              <a:spcAft>
                <a:spcPts val="1000"/>
              </a:spcAft>
              <a:buFont typeface="Arial" pitchFamily="34" charset="0"/>
              <a:buChar char="•"/>
            </a:pPr>
            <a:r>
              <a:rPr lang="en-US" sz="2500" dirty="0" smtClean="0"/>
              <a:t>On average 2 viewing cycles</a:t>
            </a:r>
          </a:p>
          <a:p>
            <a:pPr marL="993775" lvl="5" indent="-536575">
              <a:spcAft>
                <a:spcPts val="1000"/>
              </a:spcAft>
              <a:buFont typeface="Arial" pitchFamily="34" charset="0"/>
              <a:buChar char="•"/>
            </a:pPr>
            <a:r>
              <a:rPr lang="en-US" sz="2500" dirty="0" smtClean="0"/>
              <a:t>On average 20 seconds per question</a:t>
            </a:r>
            <a:endParaRPr lang="en-US" sz="1000" dirty="0"/>
          </a:p>
        </p:txBody>
      </p:sp>
      <p:sp>
        <p:nvSpPr>
          <p:cNvPr id="4" name="Slide Number Placeholder 3"/>
          <p:cNvSpPr>
            <a:spLocks noGrp="1"/>
          </p:cNvSpPr>
          <p:nvPr>
            <p:ph type="sldNum" sz="quarter" idx="10"/>
          </p:nvPr>
        </p:nvSpPr>
        <p:spPr/>
        <p:txBody>
          <a:bodyPr/>
          <a:lstStyle/>
          <a:p>
            <a:pPr>
              <a:defRPr/>
            </a:pPr>
            <a:fld id="{15DC6C0B-1F4B-409B-86F4-AD46632018E1}" type="slidenum">
              <a:rPr lang="nl-NL" smtClean="0"/>
              <a:pPr>
                <a:defRPr/>
              </a:pPr>
              <a:t>21</a:t>
            </a:fld>
            <a:endParaRPr lang="nl-NL"/>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nl-NL" sz="1000" dirty="0" err="1" smtClean="0"/>
              <a:t>Hamaleinen</a:t>
            </a:r>
            <a:r>
              <a:rPr lang="nl-NL" sz="1000" dirty="0" smtClean="0"/>
              <a:t> </a:t>
            </a:r>
            <a:endParaRPr lang="en-US" sz="1000" dirty="0"/>
          </a:p>
        </p:txBody>
      </p:sp>
      <p:sp>
        <p:nvSpPr>
          <p:cNvPr id="4" name="Slide Number Placeholder 3"/>
          <p:cNvSpPr>
            <a:spLocks noGrp="1"/>
          </p:cNvSpPr>
          <p:nvPr>
            <p:ph type="sldNum" sz="quarter" idx="10"/>
          </p:nvPr>
        </p:nvSpPr>
        <p:spPr/>
        <p:txBody>
          <a:bodyPr/>
          <a:lstStyle/>
          <a:p>
            <a:pPr>
              <a:defRPr/>
            </a:pPr>
            <a:fld id="{15DC6C0B-1F4B-409B-86F4-AD46632018E1}" type="slidenum">
              <a:rPr lang="nl-NL" smtClean="0"/>
              <a:pPr>
                <a:defRPr/>
              </a:pPr>
              <a:t>22</a:t>
            </a:fld>
            <a:endParaRPr lang="nl-NL"/>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5DC6C0B-1F4B-409B-86F4-AD46632018E1}" type="slidenum">
              <a:rPr lang="nl-NL" smtClean="0"/>
              <a:pPr>
                <a:defRPr/>
              </a:pPr>
              <a:t>23</a:t>
            </a:fld>
            <a:endParaRPr lang="nl-NL"/>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Upon arrival</a:t>
            </a:r>
          </a:p>
          <a:p>
            <a:r>
              <a:rPr lang="en-US" sz="1200" dirty="0" smtClean="0"/>
              <a:t>the researcher explained the procedure; participants</a:t>
            </a:r>
            <a:r>
              <a:rPr lang="en-US" sz="1200" baseline="0" dirty="0" smtClean="0"/>
              <a:t> </a:t>
            </a:r>
            <a:r>
              <a:rPr lang="en-US" sz="1200" dirty="0" smtClean="0"/>
              <a:t>were asked</a:t>
            </a:r>
          </a:p>
          <a:p>
            <a:r>
              <a:rPr lang="en-US" sz="1200" dirty="0" smtClean="0"/>
              <a:t>In a random fashion blue dots with a black point in the middle were presented on the screen. Participants were asked to fixate on the black point. This was repeated until all points were successfully calibrated.  to sit in an comfortable position and to keep this position and not to move their head during the experiment. </a:t>
            </a:r>
          </a:p>
          <a:p>
            <a:r>
              <a:rPr lang="en-US" sz="1200" dirty="0" smtClean="0"/>
              <a:t>training task</a:t>
            </a:r>
            <a:r>
              <a:rPr lang="en-US" sz="1200" baseline="0" dirty="0" smtClean="0"/>
              <a:t> </a:t>
            </a:r>
            <a:r>
              <a:rPr lang="en-US" sz="1200" dirty="0" smtClean="0"/>
              <a:t>a graph with temperatures in Japan and the Netherlands</a:t>
            </a:r>
            <a:endParaRPr lang="en-US" sz="1200" kern="1200" dirty="0" smtClean="0">
              <a:solidFill>
                <a:schemeClr val="tx1"/>
              </a:solidFill>
              <a:latin typeface="+mn-lt"/>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15DC6C0B-1F4B-409B-86F4-AD46632018E1}" type="slidenum">
              <a:rPr lang="nl-NL" smtClean="0"/>
              <a:pPr>
                <a:defRPr/>
              </a:pPr>
              <a:t>24</a:t>
            </a:fld>
            <a:endParaRPr lang="nl-NL"/>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the black line in the graph was substituted by a blue straight</a:t>
            </a:r>
            <a:r>
              <a:rPr lang="en-US" sz="1200" baseline="0" dirty="0" smtClean="0"/>
              <a:t> red in stead of dotted line</a:t>
            </a:r>
            <a:endParaRPr lang="en-US" sz="1200" dirty="0" smtClean="0"/>
          </a:p>
          <a:p>
            <a:r>
              <a:rPr lang="en-US" sz="1200" dirty="0" smtClean="0"/>
              <a:t>Splitting up the questions made it possible to examine the eye movements per question line, and the dotted red line by an unbroken line</a:t>
            </a:r>
          </a:p>
          <a:p>
            <a:pPr marL="0" marR="0" lvl="4" indent="0" algn="l" defTabSz="457200" rtl="0" eaLnBrk="0" fontAlgn="base" latinLnBrk="0" hangingPunct="0">
              <a:lnSpc>
                <a:spcPct val="100000"/>
              </a:lnSpc>
              <a:spcBef>
                <a:spcPct val="30000"/>
              </a:spcBef>
              <a:spcAft>
                <a:spcPct val="0"/>
              </a:spcAft>
              <a:buClrTx/>
              <a:buSzTx/>
              <a:buFontTx/>
              <a:buNone/>
              <a:tabLst/>
              <a:defRPr/>
            </a:pPr>
            <a:r>
              <a:rPr lang="en-US" sz="2000" dirty="0" smtClean="0"/>
              <a:t>Subsequently, the sentences of the original paper-and-pencil version: “Please answer the following questions” and “Check the box if the answer cannot be determined from the information provided” were transferred to an introduction screen, creating more space for the actual question.</a:t>
            </a:r>
          </a:p>
          <a:p>
            <a:pPr marL="0" marR="0" lvl="4" indent="0" algn="l" defTabSz="457200" rtl="0" eaLnBrk="0" fontAlgn="base" latinLnBrk="0" hangingPunct="0">
              <a:lnSpc>
                <a:spcPct val="100000"/>
              </a:lnSpc>
              <a:spcBef>
                <a:spcPct val="30000"/>
              </a:spcBef>
              <a:spcAft>
                <a:spcPct val="0"/>
              </a:spcAft>
              <a:buClrTx/>
              <a:buSzTx/>
              <a:buFontTx/>
              <a:buNone/>
              <a:tabLst/>
              <a:defRPr/>
            </a:pPr>
            <a:r>
              <a:rPr lang="en-US" sz="2000" dirty="0" smtClean="0"/>
              <a:t>The way the participants had to answer was also changed. They no longer had to fill in a conventional questionnaire; instead they answered by moving a slide bar. By this adjustment participants did not had to move their eyes away from the screen when answering. </a:t>
            </a:r>
          </a:p>
          <a:p>
            <a:r>
              <a:rPr lang="en-US" sz="1200" dirty="0" smtClean="0"/>
              <a:t>The answering categories were located at virtually the same position as in the original task. </a:t>
            </a:r>
          </a:p>
          <a:p>
            <a:pPr marL="0" marR="0" lvl="4" indent="0" algn="l" defTabSz="457200" rtl="0" eaLnBrk="0" fontAlgn="base" latinLnBrk="0" hangingPunct="0">
              <a:lnSpc>
                <a:spcPct val="100000"/>
              </a:lnSpc>
              <a:spcBef>
                <a:spcPct val="30000"/>
              </a:spcBef>
              <a:spcAft>
                <a:spcPct val="0"/>
              </a:spcAft>
              <a:buClrTx/>
              <a:buSzTx/>
              <a:buFontTx/>
              <a:buNone/>
              <a:tabLst/>
              <a:defRPr/>
            </a:pPr>
            <a:r>
              <a:rPr lang="en-US" sz="2000" dirty="0" smtClean="0"/>
              <a:t>At the moment a participant had answered a question, a button was activated, enabling the participant to proceed with the next question. It was up to the participants when to proceed to the next question, so no time limits were imposed.</a:t>
            </a:r>
            <a:endParaRPr lang="nl-NL" sz="2000" dirty="0" smtClean="0"/>
          </a:p>
          <a:p>
            <a:r>
              <a:rPr lang="en-US" sz="1200" dirty="0" smtClean="0"/>
              <a:t>The repose screen was grey colored and had a black cross exactly in the middle of the screen. This black cross was explicitly positioned at a different point at the screen than the intersection point of the inflow and outflow lines in the graph. This was done on purpose, to prevent participants to get primed by this crossing point when they started to examine the graph. </a:t>
            </a:r>
          </a:p>
          <a:p>
            <a:r>
              <a:rPr lang="en-US" sz="1200" dirty="0" smtClean="0"/>
              <a:t>Short break between the questions, minimizing the chance that the viewing behavior was affected by the examination of the preceding question.</a:t>
            </a:r>
          </a:p>
          <a:p>
            <a:endParaRPr lang="en-US" sz="1200" kern="1200" dirty="0" smtClean="0">
              <a:solidFill>
                <a:schemeClr val="tx1"/>
              </a:solidFill>
              <a:latin typeface="+mn-lt"/>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15DC6C0B-1F4B-409B-86F4-AD46632018E1}" type="slidenum">
              <a:rPr lang="nl-NL" smtClean="0"/>
              <a:pPr>
                <a:defRPr/>
              </a:pPr>
              <a:t>25</a:t>
            </a:fld>
            <a:endParaRPr lang="nl-NL"/>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The conditions at the different locations were similar in terms of available space, background noise, and absence of direct sunlight</a:t>
            </a:r>
            <a:endParaRPr lang="en-US" sz="1200" kern="1200" dirty="0" smtClean="0">
              <a:solidFill>
                <a:schemeClr val="tx1"/>
              </a:solidFill>
              <a:latin typeface="+mn-lt"/>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15DC6C0B-1F4B-409B-86F4-AD46632018E1}" type="slidenum">
              <a:rPr lang="nl-NL" smtClean="0"/>
              <a:pPr>
                <a:defRPr/>
              </a:pPr>
              <a:t>26</a:t>
            </a:fld>
            <a:endParaRPr lang="nl-NL"/>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kern="1200" dirty="0" smtClean="0">
                <a:solidFill>
                  <a:schemeClr val="tx1"/>
                </a:solidFill>
                <a:latin typeface="+mn-lt"/>
                <a:ea typeface="ＭＳ Ｐゴシック" charset="-128"/>
                <a:cs typeface="ＭＳ Ｐゴシック" charset="-128"/>
              </a:rPr>
              <a:t>Used all</a:t>
            </a:r>
            <a:r>
              <a:rPr lang="en-US" sz="1000" kern="1200" baseline="0" dirty="0" smtClean="0">
                <a:solidFill>
                  <a:schemeClr val="tx1"/>
                </a:solidFill>
                <a:latin typeface="+mn-lt"/>
                <a:ea typeface="ＭＳ Ｐゴシック" charset="-128"/>
                <a:cs typeface="ＭＳ Ｐゴシック" charset="-128"/>
              </a:rPr>
              <a:t> kinds of approaches to get grip of the data.</a:t>
            </a:r>
            <a:endParaRPr lang="en-US" sz="1000" kern="1200" dirty="0" smtClean="0">
              <a:solidFill>
                <a:schemeClr val="tx1"/>
              </a:solidFill>
              <a:latin typeface="+mn-lt"/>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15DC6C0B-1F4B-409B-86F4-AD46632018E1}" type="slidenum">
              <a:rPr lang="nl-NL" smtClean="0"/>
              <a:pPr>
                <a:defRPr/>
              </a:pPr>
              <a:t>27</a:t>
            </a:fld>
            <a:endParaRPr lang="nl-NL"/>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smtClean="0"/>
              <a:t>Graphs were constructed of the processed data with time in ms on the y-axis and AOIs in their processed order on the x-axis. By means of the peaks in these graphs the viewing behavior of all participants was processed. This formed the basis of a qualitative analysis in which the answers to the four questions by the participants were also included. Besides a quantitative analysis was performed on fixation duration for a few AOIs Eye fixation: Duration (in ms) </a:t>
            </a:r>
            <a:endParaRPr lang="en-US" sz="1000" kern="1200" dirty="0" smtClean="0">
              <a:solidFill>
                <a:schemeClr val="tx1"/>
              </a:solidFill>
              <a:latin typeface="+mn-lt"/>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15DC6C0B-1F4B-409B-86F4-AD46632018E1}" type="slidenum">
              <a:rPr lang="nl-NL" smtClean="0"/>
              <a:pPr>
                <a:defRPr/>
              </a:pPr>
              <a:t>28</a:t>
            </a:fld>
            <a:endParaRPr lang="nl-NL"/>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000" kern="1200" dirty="0" smtClean="0">
              <a:solidFill>
                <a:schemeClr val="tx1"/>
              </a:solidFill>
              <a:latin typeface="+mn-lt"/>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15DC6C0B-1F4B-409B-86F4-AD46632018E1}" type="slidenum">
              <a:rPr lang="nl-NL" smtClean="0"/>
              <a:pPr>
                <a:defRPr/>
              </a:pPr>
              <a:t>29</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61950" indent="-361950">
              <a:buFont typeface="Arial" pitchFamily="34" charset="0"/>
              <a:buNone/>
              <a:defRPr/>
            </a:pPr>
            <a:r>
              <a:rPr lang="en-US" sz="1000" kern="1200" noProof="0" dirty="0" smtClean="0">
                <a:solidFill>
                  <a:schemeClr val="tx1"/>
                </a:solidFill>
                <a:latin typeface="+mn-lt"/>
                <a:ea typeface="ＭＳ Ｐゴシック" charset="-128"/>
                <a:cs typeface="ＭＳ Ｐゴシック" charset="-128"/>
              </a:rPr>
              <a:t>Incorrect</a:t>
            </a:r>
            <a:r>
              <a:rPr lang="en-US" sz="1000" kern="1200" baseline="0" noProof="0" dirty="0" smtClean="0">
                <a:solidFill>
                  <a:schemeClr val="tx1"/>
                </a:solidFill>
                <a:latin typeface="+mn-lt"/>
                <a:ea typeface="ＭＳ Ｐゴシック" charset="-128"/>
                <a:cs typeface="ＭＳ Ｐゴシック" charset="-128"/>
              </a:rPr>
              <a:t> answers on time 8 and time 17</a:t>
            </a:r>
          </a:p>
          <a:p>
            <a:pPr marL="361950" indent="-361950">
              <a:buFont typeface="Arial" pitchFamily="34" charset="0"/>
              <a:buNone/>
              <a:defRPr/>
            </a:pPr>
            <a:r>
              <a:rPr lang="en-US" sz="1000" kern="1200" baseline="0" noProof="0" dirty="0" smtClean="0">
                <a:solidFill>
                  <a:schemeClr val="tx1"/>
                </a:solidFill>
                <a:latin typeface="+mn-lt"/>
                <a:ea typeface="ＭＳ Ｐゴシック" charset="-128"/>
                <a:cs typeface="ＭＳ Ｐゴシック" charset="-128"/>
              </a:rPr>
              <a:t>Criticism by </a:t>
            </a:r>
            <a:r>
              <a:rPr lang="en-US" sz="1000" kern="1200" baseline="0" noProof="0" dirty="0" err="1" smtClean="0">
                <a:solidFill>
                  <a:schemeClr val="tx1"/>
                </a:solidFill>
                <a:latin typeface="+mn-lt"/>
                <a:ea typeface="ＭＳ Ｐゴシック" charset="-128"/>
                <a:cs typeface="ＭＳ Ｐゴシック" charset="-128"/>
              </a:rPr>
              <a:t>Hämäläinen</a:t>
            </a:r>
            <a:r>
              <a:rPr lang="en-US" sz="1000" kern="1200" baseline="0" noProof="0" dirty="0" smtClean="0">
                <a:solidFill>
                  <a:schemeClr val="tx1"/>
                </a:solidFill>
                <a:latin typeface="+mn-lt"/>
                <a:ea typeface="ＭＳ Ｐゴシック" charset="-128"/>
                <a:cs typeface="ＭＳ Ｐゴシック" charset="-128"/>
              </a:rPr>
              <a:t> et al (2013) stating that the task is flawed as it may focus participants’ attention on an improper frame.</a:t>
            </a:r>
          </a:p>
          <a:p>
            <a:pPr marL="0" indent="0">
              <a:spcBef>
                <a:spcPts val="0"/>
              </a:spcBef>
              <a:buFont typeface="Arial" pitchFamily="34" charset="0"/>
              <a:buNone/>
              <a:defRPr/>
            </a:pPr>
            <a:r>
              <a:rPr lang="en-US" sz="1000" kern="1200" baseline="0" noProof="0" dirty="0" smtClean="0">
                <a:solidFill>
                  <a:schemeClr val="tx1"/>
                </a:solidFill>
                <a:latin typeface="+mn-lt"/>
                <a:ea typeface="ＭＳ Ｐゴシック" charset="-128"/>
                <a:cs typeface="ＭＳ Ｐゴシック" charset="-128"/>
              </a:rPr>
              <a:t>However, a big stream of research has focused on this task and comparable tasks, e.g. bath tub task and bank task, have produced similar results many people have problems understanding accumulation as evidenced by stocks and flows.</a:t>
            </a:r>
          </a:p>
          <a:p>
            <a:pPr marL="361950" indent="-361950">
              <a:buFont typeface="Arial" pitchFamily="34" charset="0"/>
              <a:buNone/>
              <a:defRPr/>
            </a:pPr>
            <a:endParaRPr lang="en-US" sz="1000" kern="1200" noProof="0" dirty="0" smtClean="0">
              <a:solidFill>
                <a:schemeClr val="tx1"/>
              </a:solidFill>
              <a:latin typeface="+mn-lt"/>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15DC6C0B-1F4B-409B-86F4-AD46632018E1}" type="slidenum">
              <a:rPr lang="nl-NL" smtClean="0"/>
              <a:pPr>
                <a:defRPr/>
              </a:pPr>
              <a:t>3</a:t>
            </a:fld>
            <a:endParaRPr lang="nl-NL"/>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noProof="0" dirty="0" smtClean="0"/>
              <a:t>Relatively few participants also viewed outside the differentiated AOIs, these were registered as </a:t>
            </a:r>
          </a:p>
          <a:p>
            <a:r>
              <a:rPr lang="en-US" sz="1000" noProof="0" dirty="0" smtClean="0"/>
              <a:t>Now and then the eye tracker did not register eye movements, for example when participants blinked; these were indicated as LOSS. For each LOSS it was established whether it belonged to an AOI or not. In the latter case the LOSS was removed from the data. </a:t>
            </a:r>
          </a:p>
          <a:p>
            <a:r>
              <a:rPr lang="en-US" sz="1000" noProof="0" dirty="0" smtClean="0"/>
              <a:t>LOSS and outside AOIs removed</a:t>
            </a:r>
            <a:r>
              <a:rPr lang="en-US" sz="1000" baseline="0" noProof="0" dirty="0" smtClean="0"/>
              <a:t> by means of a script (algorithm)</a:t>
            </a:r>
            <a:endParaRPr lang="en-US" sz="1000" noProof="0" dirty="0" smtClean="0"/>
          </a:p>
          <a:p>
            <a:r>
              <a:rPr lang="nl-NL" sz="1000" dirty="0" err="1" smtClean="0"/>
              <a:t>Summation</a:t>
            </a:r>
            <a:r>
              <a:rPr lang="nl-NL" sz="1000" dirty="0" smtClean="0"/>
              <a:t>:</a:t>
            </a:r>
            <a:r>
              <a:rPr lang="nl-NL" sz="1000" baseline="0" dirty="0" smtClean="0"/>
              <a:t> </a:t>
            </a:r>
            <a:r>
              <a:rPr lang="nl-NL" sz="1000" baseline="0" dirty="0" err="1" smtClean="0"/>
              <a:t>participants</a:t>
            </a:r>
            <a:r>
              <a:rPr lang="nl-NL" sz="1000" baseline="0" dirty="0" smtClean="0"/>
              <a:t> </a:t>
            </a:r>
            <a:r>
              <a:rPr lang="nl-NL" sz="1000" baseline="0" dirty="0" err="1" smtClean="0"/>
              <a:t>looking</a:t>
            </a:r>
            <a:r>
              <a:rPr lang="nl-NL" sz="1000" baseline="0" dirty="0" smtClean="0"/>
              <a:t> at the </a:t>
            </a:r>
            <a:r>
              <a:rPr lang="nl-NL" sz="1000" baseline="0" dirty="0" err="1" smtClean="0"/>
              <a:t>bounderies</a:t>
            </a:r>
            <a:r>
              <a:rPr lang="nl-NL" sz="1000" baseline="0" dirty="0" smtClean="0"/>
              <a:t> of </a:t>
            </a:r>
            <a:r>
              <a:rPr lang="nl-NL" sz="1000" baseline="0" dirty="0" err="1" smtClean="0"/>
              <a:t>adjecent</a:t>
            </a:r>
            <a:r>
              <a:rPr lang="nl-NL" sz="1000" baseline="0" dirty="0" smtClean="0"/>
              <a:t> </a:t>
            </a:r>
            <a:r>
              <a:rPr lang="nl-NL" sz="1000" baseline="0" dirty="0" err="1" smtClean="0"/>
              <a:t>AOIs</a:t>
            </a:r>
            <a:r>
              <a:rPr lang="nl-NL" sz="1000" baseline="0" dirty="0" smtClean="0"/>
              <a:t>, </a:t>
            </a:r>
            <a:r>
              <a:rPr lang="nl-NL" sz="1000" baseline="0" dirty="0" err="1" smtClean="0"/>
              <a:t>summing</a:t>
            </a:r>
            <a:r>
              <a:rPr lang="nl-NL" sz="1000" baseline="0" dirty="0" smtClean="0"/>
              <a:t> up the </a:t>
            </a:r>
            <a:r>
              <a:rPr lang="nl-NL" sz="1000" baseline="0" dirty="0" err="1" smtClean="0"/>
              <a:t>alternations</a:t>
            </a:r>
            <a:r>
              <a:rPr lang="nl-NL" sz="1000" baseline="0" dirty="0" smtClean="0"/>
              <a:t> (as </a:t>
            </a:r>
            <a:r>
              <a:rPr lang="nl-NL" sz="1000" baseline="0" dirty="0" err="1" smtClean="0"/>
              <a:t>it</a:t>
            </a:r>
            <a:r>
              <a:rPr lang="nl-NL" sz="1000" baseline="0" dirty="0" smtClean="0"/>
              <a:t> </a:t>
            </a:r>
            <a:r>
              <a:rPr lang="nl-NL" sz="1000" baseline="0" dirty="0" err="1" smtClean="0"/>
              <a:t>may</a:t>
            </a:r>
            <a:r>
              <a:rPr lang="nl-NL" sz="1000" baseline="0" dirty="0" smtClean="0"/>
              <a:t> </a:t>
            </a:r>
            <a:r>
              <a:rPr lang="nl-NL" sz="1000" baseline="0" dirty="0" err="1" smtClean="0"/>
              <a:t>be</a:t>
            </a:r>
            <a:r>
              <a:rPr lang="nl-NL" sz="1000" baseline="0" dirty="0" smtClean="0"/>
              <a:t> </a:t>
            </a:r>
            <a:r>
              <a:rPr lang="nl-NL" sz="1000" baseline="0" dirty="0" err="1" smtClean="0"/>
              <a:t>below</a:t>
            </a:r>
            <a:r>
              <a:rPr lang="nl-NL" sz="1000" baseline="0" dirty="0" smtClean="0"/>
              <a:t> the </a:t>
            </a:r>
            <a:r>
              <a:rPr lang="nl-NL" sz="1000" baseline="0" dirty="0" err="1" smtClean="0"/>
              <a:t>threshold</a:t>
            </a:r>
            <a:r>
              <a:rPr lang="nl-NL" sz="1000" baseline="0" dirty="0" smtClean="0"/>
              <a:t> level)</a:t>
            </a:r>
          </a:p>
          <a:p>
            <a:r>
              <a:rPr lang="nl-NL" sz="1000" baseline="0" dirty="0" err="1" smtClean="0"/>
              <a:t>Threshold</a:t>
            </a:r>
            <a:r>
              <a:rPr lang="nl-NL" sz="1000" baseline="0" dirty="0" smtClean="0"/>
              <a:t>, filtering out </a:t>
            </a:r>
            <a:r>
              <a:rPr lang="nl-NL" sz="1000" baseline="0" dirty="0" err="1" smtClean="0"/>
              <a:t>noise</a:t>
            </a:r>
            <a:r>
              <a:rPr lang="nl-NL" sz="1000" baseline="0" dirty="0" smtClean="0"/>
              <a:t>. (</a:t>
            </a:r>
            <a:r>
              <a:rPr lang="nl-NL" sz="1000" baseline="0" dirty="0" err="1" smtClean="0"/>
              <a:t>established</a:t>
            </a:r>
            <a:r>
              <a:rPr lang="nl-NL" sz="1000" baseline="0" dirty="0" smtClean="0"/>
              <a:t> in a </a:t>
            </a:r>
            <a:r>
              <a:rPr lang="nl-NL" sz="1000" baseline="0" dirty="0" err="1" smtClean="0"/>
              <a:t>iterative</a:t>
            </a:r>
            <a:r>
              <a:rPr lang="nl-NL" sz="1000" baseline="0" dirty="0" smtClean="0"/>
              <a:t> procedure). Of all </a:t>
            </a:r>
            <a:r>
              <a:rPr lang="nl-NL" sz="1000" baseline="0" dirty="0" err="1" smtClean="0"/>
              <a:t>thresholds</a:t>
            </a:r>
            <a:r>
              <a:rPr lang="nl-NL" sz="1000" baseline="0" dirty="0" smtClean="0"/>
              <a:t>, in steps of 50, </a:t>
            </a:r>
            <a:r>
              <a:rPr lang="nl-NL" sz="1000" baseline="0" dirty="0" err="1" smtClean="0"/>
              <a:t>ranging</a:t>
            </a:r>
            <a:r>
              <a:rPr lang="nl-NL" sz="1000" baseline="0" dirty="0" smtClean="0"/>
              <a:t> </a:t>
            </a:r>
            <a:r>
              <a:rPr lang="nl-NL" sz="1000" baseline="0" dirty="0" err="1" smtClean="0"/>
              <a:t>from</a:t>
            </a:r>
            <a:r>
              <a:rPr lang="nl-NL" sz="1000" baseline="0" dirty="0" smtClean="0"/>
              <a:t> 200 to 500, </a:t>
            </a:r>
            <a:r>
              <a:rPr lang="nl-NL" sz="1000" baseline="0" dirty="0" err="1" smtClean="0"/>
              <a:t>by</a:t>
            </a:r>
            <a:r>
              <a:rPr lang="nl-NL" sz="1000" baseline="0" dirty="0" smtClean="0"/>
              <a:t> </a:t>
            </a:r>
            <a:r>
              <a:rPr lang="nl-NL" sz="1000" baseline="0" dirty="0" err="1" smtClean="0"/>
              <a:t>means</a:t>
            </a:r>
            <a:r>
              <a:rPr lang="nl-NL" sz="1000" baseline="0" dirty="0" smtClean="0"/>
              <a:t> of </a:t>
            </a:r>
            <a:r>
              <a:rPr lang="nl-NL" sz="1000" baseline="0" dirty="0" err="1" smtClean="0"/>
              <a:t>paired</a:t>
            </a:r>
            <a:r>
              <a:rPr lang="nl-NL" sz="1000" baseline="0" dirty="0" smtClean="0"/>
              <a:t> </a:t>
            </a:r>
            <a:r>
              <a:rPr lang="nl-NL" sz="1000" baseline="0" dirty="0" err="1" smtClean="0"/>
              <a:t>t-tests</a:t>
            </a:r>
            <a:r>
              <a:rPr lang="nl-NL" sz="1000" baseline="0" dirty="0" smtClean="0"/>
              <a:t> we </a:t>
            </a:r>
            <a:r>
              <a:rPr lang="nl-NL" sz="1000" baseline="0" dirty="0" err="1" smtClean="0"/>
              <a:t>compared</a:t>
            </a:r>
            <a:r>
              <a:rPr lang="nl-NL" sz="1000" baseline="0" dirty="0" smtClean="0"/>
              <a:t> </a:t>
            </a:r>
            <a:r>
              <a:rPr lang="nl-NL" sz="1000" baseline="0" dirty="0" err="1" smtClean="0"/>
              <a:t>if</a:t>
            </a:r>
            <a:r>
              <a:rPr lang="nl-NL" sz="1000" baseline="0" dirty="0" smtClean="0"/>
              <a:t> </a:t>
            </a:r>
            <a:r>
              <a:rPr lang="nl-NL" sz="1000" baseline="0" dirty="0" err="1" smtClean="0"/>
              <a:t>there</a:t>
            </a:r>
            <a:r>
              <a:rPr lang="nl-NL" sz="1000" baseline="0" dirty="0" smtClean="0"/>
              <a:t> was a </a:t>
            </a:r>
            <a:r>
              <a:rPr lang="nl-NL" sz="1000" baseline="0" dirty="0" err="1" smtClean="0"/>
              <a:t>statisically</a:t>
            </a:r>
            <a:r>
              <a:rPr lang="nl-NL" sz="1000" baseline="0" dirty="0" smtClean="0"/>
              <a:t> significant </a:t>
            </a:r>
            <a:r>
              <a:rPr lang="nl-NL" sz="1000" baseline="0" dirty="0" err="1" smtClean="0"/>
              <a:t>difference</a:t>
            </a:r>
            <a:r>
              <a:rPr lang="nl-NL" sz="1000" baseline="0" dirty="0" smtClean="0"/>
              <a:t> in the </a:t>
            </a:r>
            <a:r>
              <a:rPr lang="nl-NL" sz="1000" baseline="0" dirty="0" err="1" smtClean="0"/>
              <a:t>number</a:t>
            </a:r>
            <a:r>
              <a:rPr lang="nl-NL" sz="1000" baseline="0" dirty="0" smtClean="0"/>
              <a:t> of </a:t>
            </a:r>
            <a:r>
              <a:rPr lang="nl-NL" sz="1000" baseline="0" dirty="0" err="1" smtClean="0"/>
              <a:t>viewing</a:t>
            </a:r>
            <a:r>
              <a:rPr lang="nl-NL" sz="1000" baseline="0" dirty="0" smtClean="0"/>
              <a:t> </a:t>
            </a:r>
            <a:r>
              <a:rPr lang="nl-NL" sz="1000" baseline="0" dirty="0" err="1" smtClean="0"/>
              <a:t>cycles</a:t>
            </a:r>
            <a:r>
              <a:rPr lang="nl-NL" sz="1000" baseline="0" dirty="0" smtClean="0"/>
              <a:t> </a:t>
            </a:r>
            <a:r>
              <a:rPr lang="nl-NL" sz="1000" baseline="0" dirty="0" err="1" smtClean="0"/>
              <a:t>that</a:t>
            </a:r>
            <a:r>
              <a:rPr lang="nl-NL" sz="1000" baseline="0" dirty="0" smtClean="0"/>
              <a:t> </a:t>
            </a:r>
            <a:r>
              <a:rPr lang="nl-NL" sz="1000" baseline="0" dirty="0" err="1" smtClean="0"/>
              <a:t>participants</a:t>
            </a:r>
            <a:r>
              <a:rPr lang="nl-NL" sz="1000" baseline="0" dirty="0" smtClean="0"/>
              <a:t> </a:t>
            </a:r>
            <a:r>
              <a:rPr lang="nl-NL" sz="1000" baseline="0" dirty="0" err="1" smtClean="0"/>
              <a:t>used</a:t>
            </a:r>
            <a:r>
              <a:rPr lang="nl-NL" sz="1000" baseline="0" dirty="0" smtClean="0"/>
              <a:t> in e.g. </a:t>
            </a:r>
            <a:r>
              <a:rPr lang="nl-NL" sz="1000" baseline="0" dirty="0" err="1" smtClean="0"/>
              <a:t>thresholds</a:t>
            </a:r>
            <a:r>
              <a:rPr lang="nl-NL" sz="1000" baseline="0" dirty="0" smtClean="0"/>
              <a:t> of 350 and 500 ms. </a:t>
            </a:r>
          </a:p>
          <a:p>
            <a:r>
              <a:rPr lang="nl-NL" sz="1000" baseline="0" dirty="0" smtClean="0"/>
              <a:t>We hebben het aantal kijkcycli als indicator voor het informatiegehalte van de kijkpatronen.</a:t>
            </a:r>
          </a:p>
          <a:p>
            <a:r>
              <a:rPr lang="nl-NL" sz="1000" baseline="0" dirty="0" smtClean="0"/>
              <a:t>Aantal kijkcycli bekeken omdat die worden afgesloten door antwoordcategorieën, daarmee wordt een denkcyclus afgesloten.</a:t>
            </a:r>
          </a:p>
          <a:p>
            <a:r>
              <a:rPr lang="nl-NL" sz="1000" baseline="0" dirty="0" smtClean="0"/>
              <a:t>Van onder naar boven (200 met 250, 250 met 300) gewerkt en van boven naar onder.</a:t>
            </a:r>
          </a:p>
          <a:p>
            <a:pPr marL="0" marR="0" indent="0" algn="l" defTabSz="457200" rtl="0" eaLnBrk="0" fontAlgn="base" latinLnBrk="0" hangingPunct="0">
              <a:lnSpc>
                <a:spcPct val="100000"/>
              </a:lnSpc>
              <a:spcBef>
                <a:spcPct val="30000"/>
              </a:spcBef>
              <a:spcAft>
                <a:spcPct val="0"/>
              </a:spcAft>
              <a:buClrTx/>
              <a:buSzTx/>
              <a:buFontTx/>
              <a:buNone/>
              <a:tabLst/>
              <a:defRPr/>
            </a:pPr>
            <a:r>
              <a:rPr lang="nl-NL" sz="1000" kern="1200" dirty="0" smtClean="0">
                <a:solidFill>
                  <a:schemeClr val="tx1"/>
                </a:solidFill>
                <a:latin typeface="+mn-lt"/>
                <a:ea typeface="ＭＳ Ｐゴシック" charset="-128"/>
                <a:cs typeface="ＭＳ Ｐゴシック" charset="-128"/>
              </a:rPr>
              <a:t>Overgang</a:t>
            </a:r>
            <a:r>
              <a:rPr lang="nl-NL" sz="1000" kern="1200" baseline="0" dirty="0" smtClean="0">
                <a:solidFill>
                  <a:schemeClr val="tx1"/>
                </a:solidFill>
                <a:latin typeface="+mn-lt"/>
                <a:ea typeface="ＭＳ Ｐゴシック" charset="-128"/>
                <a:cs typeface="ＭＳ Ｐゴシック" charset="-128"/>
              </a:rPr>
              <a:t> van zowel 300 naar 350 voor elke vraag wijken de kijkcycli significant af. Bij elke andere overgang van 50 </a:t>
            </a:r>
            <a:r>
              <a:rPr lang="nl-NL" sz="1000" kern="1200" baseline="0" dirty="0" err="1" smtClean="0">
                <a:solidFill>
                  <a:schemeClr val="tx1"/>
                </a:solidFill>
                <a:latin typeface="+mn-lt"/>
                <a:ea typeface="ＭＳ Ｐゴシック" charset="-128"/>
                <a:cs typeface="ＭＳ Ｐゴシック" charset="-128"/>
              </a:rPr>
              <a:t>ms</a:t>
            </a:r>
            <a:r>
              <a:rPr lang="nl-NL" sz="1000" kern="1200" baseline="0" dirty="0" smtClean="0">
                <a:solidFill>
                  <a:schemeClr val="tx1"/>
                </a:solidFill>
                <a:latin typeface="+mn-lt"/>
                <a:ea typeface="ＭＳ Ｐゴシック" charset="-128"/>
                <a:cs typeface="ＭＳ Ｐゴシック" charset="-128"/>
              </a:rPr>
              <a:t> is dat niet het geval dat alle vragen significant afwijken.</a:t>
            </a:r>
          </a:p>
          <a:p>
            <a:pPr marL="0" marR="0" indent="0" algn="l" defTabSz="457200" rtl="0" eaLnBrk="0" fontAlgn="base" latinLnBrk="0" hangingPunct="0">
              <a:lnSpc>
                <a:spcPct val="100000"/>
              </a:lnSpc>
              <a:spcBef>
                <a:spcPct val="30000"/>
              </a:spcBef>
              <a:spcAft>
                <a:spcPct val="0"/>
              </a:spcAft>
              <a:buClrTx/>
              <a:buSzTx/>
              <a:buFontTx/>
              <a:buNone/>
              <a:tabLst/>
              <a:defRPr/>
            </a:pPr>
            <a:r>
              <a:rPr lang="nl-NL" sz="1000" kern="1200" baseline="0" dirty="0" smtClean="0">
                <a:solidFill>
                  <a:schemeClr val="tx1"/>
                </a:solidFill>
                <a:latin typeface="+mn-lt"/>
                <a:ea typeface="ＭＳ Ｐゴシック" charset="-128"/>
                <a:cs typeface="ＭＳ Ｐゴシック" charset="-128"/>
              </a:rPr>
              <a:t>Als niks significant zou zijn, zou het niet uitmaken waar je de grens trekt (</a:t>
            </a:r>
            <a:r>
              <a:rPr lang="nl-NL" sz="1000" kern="1200" baseline="0" dirty="0" err="1" smtClean="0">
                <a:solidFill>
                  <a:schemeClr val="tx1"/>
                </a:solidFill>
                <a:latin typeface="+mn-lt"/>
                <a:ea typeface="ＭＳ Ｐゴシック" charset="-128"/>
                <a:cs typeface="ＭＳ Ｐゴシック" charset="-128"/>
              </a:rPr>
              <a:t>treshold</a:t>
            </a:r>
            <a:r>
              <a:rPr lang="nl-NL" sz="1000" kern="1200" baseline="0" dirty="0" smtClean="0">
                <a:solidFill>
                  <a:schemeClr val="tx1"/>
                </a:solidFill>
                <a:latin typeface="+mn-lt"/>
                <a:ea typeface="ＭＳ Ｐゴシック" charset="-128"/>
                <a:cs typeface="ＭＳ Ｐゴシック" charset="-128"/>
              </a:rPr>
              <a:t> bepaald).</a:t>
            </a:r>
          </a:p>
          <a:p>
            <a:pPr marL="0" marR="0" indent="0" algn="l" defTabSz="457200" rtl="0" eaLnBrk="0" fontAlgn="base" latinLnBrk="0" hangingPunct="0">
              <a:lnSpc>
                <a:spcPct val="100000"/>
              </a:lnSpc>
              <a:spcBef>
                <a:spcPct val="30000"/>
              </a:spcBef>
              <a:spcAft>
                <a:spcPct val="0"/>
              </a:spcAft>
              <a:buClrTx/>
              <a:buSzTx/>
              <a:buFontTx/>
              <a:buNone/>
              <a:tabLst/>
              <a:defRPr/>
            </a:pPr>
            <a:r>
              <a:rPr lang="nl-NL" sz="1000" kern="1200" baseline="0" dirty="0" smtClean="0">
                <a:solidFill>
                  <a:schemeClr val="tx1"/>
                </a:solidFill>
                <a:latin typeface="+mn-lt"/>
                <a:ea typeface="ＭＳ Ｐゴシック" charset="-128"/>
                <a:cs typeface="ＭＳ Ｐゴシック" charset="-128"/>
              </a:rPr>
              <a:t>Van 350 naar 400 is niet alles significant meer verschillend. V</a:t>
            </a:r>
            <a:r>
              <a:rPr lang="nl-NL" sz="1000" baseline="0" dirty="0" smtClean="0"/>
              <a:t>oor 350 gekozen omdat daar het meeste informatie nog inzit.</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000" dirty="0" smtClean="0"/>
          </a:p>
          <a:p>
            <a:endParaRPr lang="en-US" sz="1000" kern="1200" dirty="0" smtClean="0">
              <a:solidFill>
                <a:schemeClr val="tx1"/>
              </a:solidFill>
              <a:latin typeface="+mn-lt"/>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15DC6C0B-1F4B-409B-86F4-AD46632018E1}" type="slidenum">
              <a:rPr lang="nl-NL" smtClean="0"/>
              <a:pPr>
                <a:defRPr/>
              </a:pPr>
              <a:t>30</a:t>
            </a:fld>
            <a:endParaRPr lang="nl-NL"/>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kern="1200" dirty="0" smtClean="0">
                <a:solidFill>
                  <a:schemeClr val="tx1"/>
                </a:solidFill>
                <a:latin typeface="+mn-lt"/>
                <a:ea typeface="ＭＳ Ｐゴシック" charset="-128"/>
                <a:cs typeface="ＭＳ Ｐゴシック" charset="-128"/>
              </a:rPr>
              <a:t>Different approaches for </a:t>
            </a:r>
            <a:r>
              <a:rPr lang="en-US" sz="1000" kern="1200" dirty="0" err="1" smtClean="0">
                <a:solidFill>
                  <a:schemeClr val="tx1"/>
                </a:solidFill>
                <a:latin typeface="+mn-lt"/>
                <a:ea typeface="ＭＳ Ｐゴシック" charset="-128"/>
                <a:cs typeface="ＭＳ Ｐゴシック" charset="-128"/>
              </a:rPr>
              <a:t>analysing</a:t>
            </a:r>
            <a:r>
              <a:rPr lang="en-US" sz="1000" kern="1200" baseline="0" dirty="0" smtClean="0">
                <a:solidFill>
                  <a:schemeClr val="tx1"/>
                </a:solidFill>
                <a:latin typeface="+mn-lt"/>
                <a:ea typeface="ＭＳ Ｐゴシック" charset="-128"/>
                <a:cs typeface="ＭＳ Ｐゴシック" charset="-128"/>
              </a:rPr>
              <a:t> sequences </a:t>
            </a:r>
            <a:r>
              <a:rPr lang="en-US" sz="1000" kern="1200" dirty="0" smtClean="0">
                <a:solidFill>
                  <a:schemeClr val="tx1"/>
                </a:solidFill>
                <a:latin typeface="+mn-lt"/>
                <a:ea typeface="ＭＳ Ｐゴシック" charset="-128"/>
                <a:cs typeface="ＭＳ Ｐゴシック" charset="-128"/>
              </a:rPr>
              <a:t>are discussed</a:t>
            </a:r>
            <a:r>
              <a:rPr lang="en-US" sz="1000" kern="1200" baseline="0" dirty="0" smtClean="0">
                <a:solidFill>
                  <a:schemeClr val="tx1"/>
                </a:solidFill>
                <a:latin typeface="+mn-lt"/>
                <a:ea typeface="ＭＳ Ｐゴシック" charset="-128"/>
                <a:cs typeface="ＭＳ Ｐゴシック" charset="-128"/>
              </a:rPr>
              <a:t>, e.g. sequential analysis, </a:t>
            </a:r>
            <a:r>
              <a:rPr lang="en-US" sz="1000" kern="1200" baseline="0" dirty="0" err="1" smtClean="0">
                <a:solidFill>
                  <a:schemeClr val="tx1"/>
                </a:solidFill>
                <a:latin typeface="+mn-lt"/>
                <a:ea typeface="ＭＳ Ｐゴシック" charset="-128"/>
                <a:cs typeface="ＭＳ Ｐゴシック" charset="-128"/>
              </a:rPr>
              <a:t>markov</a:t>
            </a:r>
            <a:r>
              <a:rPr lang="en-US" sz="1000" kern="1200" baseline="0" dirty="0" smtClean="0">
                <a:solidFill>
                  <a:schemeClr val="tx1"/>
                </a:solidFill>
                <a:latin typeface="+mn-lt"/>
                <a:ea typeface="ＭＳ Ｐゴシック" charset="-128"/>
                <a:cs typeface="ＭＳ Ｐゴシック" charset="-128"/>
              </a:rPr>
              <a:t> analysis, </a:t>
            </a:r>
          </a:p>
          <a:p>
            <a:r>
              <a:rPr lang="en-US" sz="1000" kern="1200" dirty="0" smtClean="0">
                <a:solidFill>
                  <a:schemeClr val="tx1"/>
                </a:solidFill>
                <a:latin typeface="+mn-lt"/>
                <a:ea typeface="ＭＳ Ｐゴシック" charset="-128"/>
                <a:cs typeface="ＭＳ Ｐゴシック" charset="-128"/>
              </a:rPr>
              <a:t>In line with Poole and Roth (1989), </a:t>
            </a:r>
            <a:r>
              <a:rPr lang="en-US" sz="1000" kern="1200" dirty="0" err="1" smtClean="0">
                <a:solidFill>
                  <a:schemeClr val="tx1"/>
                </a:solidFill>
                <a:latin typeface="+mn-lt"/>
                <a:ea typeface="ＭＳ Ｐゴシック" charset="-128"/>
                <a:cs typeface="ＭＳ Ｐゴシック" charset="-128"/>
              </a:rPr>
              <a:t>Weingart</a:t>
            </a:r>
            <a:r>
              <a:rPr lang="en-US" sz="1000" kern="1200" baseline="0" dirty="0" smtClean="0">
                <a:solidFill>
                  <a:schemeClr val="tx1"/>
                </a:solidFill>
                <a:latin typeface="+mn-lt"/>
                <a:ea typeface="ＭＳ Ｐゴシック" charset="-128"/>
                <a:cs typeface="ＭＳ Ｐゴシック" charset="-128"/>
              </a:rPr>
              <a:t> (1997) we used </a:t>
            </a:r>
            <a:r>
              <a:rPr lang="en-US" sz="1000" kern="1200" dirty="0" err="1" smtClean="0">
                <a:solidFill>
                  <a:schemeClr val="tx1"/>
                </a:solidFill>
                <a:latin typeface="+mn-lt"/>
                <a:ea typeface="ＭＳ Ｐゴシック" charset="-128"/>
                <a:cs typeface="ＭＳ Ｐゴシック" charset="-128"/>
              </a:rPr>
              <a:t>Phasic</a:t>
            </a:r>
            <a:endParaRPr lang="en-US" sz="1000" kern="1200" dirty="0" smtClean="0">
              <a:solidFill>
                <a:schemeClr val="tx1"/>
              </a:solidFill>
              <a:latin typeface="+mn-lt"/>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15DC6C0B-1F4B-409B-86F4-AD46632018E1}" type="slidenum">
              <a:rPr lang="nl-NL" smtClean="0"/>
              <a:pPr>
                <a:defRPr/>
              </a:pPr>
              <a:t>31</a:t>
            </a:fld>
            <a:endParaRPr lang="nl-NL"/>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000" kern="1200" dirty="0" smtClean="0">
              <a:solidFill>
                <a:schemeClr val="tx1"/>
              </a:solidFill>
              <a:latin typeface="+mn-lt"/>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15DC6C0B-1F4B-409B-86F4-AD46632018E1}" type="slidenum">
              <a:rPr lang="nl-NL" smtClean="0"/>
              <a:pPr>
                <a:defRPr/>
              </a:pPr>
              <a:t>32</a:t>
            </a:fld>
            <a:endParaRPr lang="nl-NL"/>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000" kern="1200" dirty="0" smtClean="0">
              <a:solidFill>
                <a:schemeClr val="tx1"/>
              </a:solidFill>
              <a:latin typeface="+mn-lt"/>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15DC6C0B-1F4B-409B-86F4-AD46632018E1}" type="slidenum">
              <a:rPr lang="nl-NL" smtClean="0"/>
              <a:pPr>
                <a:defRPr/>
              </a:pPr>
              <a:t>33</a:t>
            </a:fld>
            <a:endParaRPr lang="nl-NL"/>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000" kern="1200" dirty="0" smtClean="0">
              <a:solidFill>
                <a:schemeClr val="tx1"/>
              </a:solidFill>
              <a:latin typeface="+mn-lt"/>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15DC6C0B-1F4B-409B-86F4-AD46632018E1}" type="slidenum">
              <a:rPr lang="nl-NL" smtClean="0"/>
              <a:pPr>
                <a:defRPr/>
              </a:pPr>
              <a:t>34</a:t>
            </a:fld>
            <a:endParaRPr lang="nl-NL"/>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l-NL" sz="1000" kern="1200" dirty="0" smtClean="0">
                <a:solidFill>
                  <a:schemeClr val="tx1"/>
                </a:solidFill>
                <a:latin typeface="+mn-lt"/>
                <a:ea typeface="ＭＳ Ｐゴシック" charset="-128"/>
                <a:cs typeface="ＭＳ Ｐゴシック" charset="-128"/>
              </a:rPr>
              <a:t>H6a &gt; betekent relatief vaker (omdat kruistabel)</a:t>
            </a:r>
            <a:endParaRPr lang="en-US" sz="1000" kern="1200" dirty="0" smtClean="0">
              <a:solidFill>
                <a:schemeClr val="tx1"/>
              </a:solidFill>
              <a:latin typeface="+mn-lt"/>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15DC6C0B-1F4B-409B-86F4-AD46632018E1}" type="slidenum">
              <a:rPr lang="nl-NL" smtClean="0"/>
              <a:pPr>
                <a:defRPr/>
              </a:pPr>
              <a:t>35</a:t>
            </a:fld>
            <a:endParaRPr lang="nl-NL"/>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4" indent="0" algn="l" defTabSz="457200" rtl="0" eaLnBrk="0" fontAlgn="base" latinLnBrk="0" hangingPunct="0">
              <a:lnSpc>
                <a:spcPct val="100000"/>
              </a:lnSpc>
              <a:spcBef>
                <a:spcPct val="30000"/>
              </a:spcBef>
              <a:spcAft>
                <a:spcPct val="0"/>
              </a:spcAft>
              <a:buClrTx/>
              <a:buSzTx/>
              <a:buFontTx/>
              <a:buNone/>
              <a:tabLst/>
              <a:defRPr/>
            </a:pPr>
            <a:r>
              <a:rPr lang="en-US" sz="3000" dirty="0" smtClean="0"/>
              <a:t>Temporal location: position of AOI in a cycle</a:t>
            </a:r>
            <a:endParaRPr lang="en-US" dirty="0" smtClean="0"/>
          </a:p>
          <a:p>
            <a:endParaRPr lang="en-US" sz="1000" kern="1200" dirty="0" smtClean="0">
              <a:solidFill>
                <a:schemeClr val="tx1"/>
              </a:solidFill>
              <a:latin typeface="+mn-lt"/>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15DC6C0B-1F4B-409B-86F4-AD46632018E1}" type="slidenum">
              <a:rPr lang="nl-NL" smtClean="0"/>
              <a:pPr>
                <a:defRPr/>
              </a:pPr>
              <a:t>36</a:t>
            </a:fld>
            <a:endParaRPr lang="nl-NL"/>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000" dirty="0" smtClean="0"/>
              <a:t>Without Outside</a:t>
            </a:r>
            <a:r>
              <a:rPr lang="en-US" sz="1000" baseline="0" dirty="0" smtClean="0"/>
              <a:t> AOIs and </a:t>
            </a:r>
            <a:r>
              <a:rPr lang="en-US" sz="1000" dirty="0" err="1" smtClean="0"/>
              <a:t>LOSSes</a:t>
            </a:r>
            <a:endParaRPr lang="en-US" sz="1000" dirty="0"/>
          </a:p>
        </p:txBody>
      </p:sp>
      <p:sp>
        <p:nvSpPr>
          <p:cNvPr id="4" name="Slide Number Placeholder 3"/>
          <p:cNvSpPr>
            <a:spLocks noGrp="1"/>
          </p:cNvSpPr>
          <p:nvPr>
            <p:ph type="sldNum" sz="quarter" idx="10"/>
          </p:nvPr>
        </p:nvSpPr>
        <p:spPr/>
        <p:txBody>
          <a:bodyPr/>
          <a:lstStyle/>
          <a:p>
            <a:pPr>
              <a:defRPr/>
            </a:pPr>
            <a:fld id="{15DC6C0B-1F4B-409B-86F4-AD46632018E1}" type="slidenum">
              <a:rPr lang="nl-NL" smtClean="0"/>
              <a:pPr>
                <a:defRPr/>
              </a:pPr>
              <a:t>37</a:t>
            </a:fld>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61950" indent="-361950">
              <a:buFont typeface="Arial" pitchFamily="34" charset="0"/>
              <a:buNone/>
              <a:defRPr/>
            </a:pPr>
            <a:r>
              <a:rPr lang="nl-NL" sz="1000" kern="1200" dirty="0" err="1" smtClean="0">
                <a:solidFill>
                  <a:schemeClr val="tx1"/>
                </a:solidFill>
                <a:latin typeface="+mn-lt"/>
                <a:ea typeface="ＭＳ Ｐゴシック" charset="-128"/>
                <a:cs typeface="ＭＳ Ｐゴシック" charset="-128"/>
              </a:rPr>
              <a:t>evt</a:t>
            </a:r>
            <a:r>
              <a:rPr lang="nl-NL" sz="1000" kern="1200" dirty="0" smtClean="0">
                <a:solidFill>
                  <a:schemeClr val="tx1"/>
                </a:solidFill>
                <a:latin typeface="+mn-lt"/>
                <a:ea typeface="ＭＳ Ｐゴシック" charset="-128"/>
                <a:cs typeface="ＭＳ Ｐゴシック" charset="-128"/>
              </a:rPr>
              <a:t> </a:t>
            </a:r>
            <a:r>
              <a:rPr lang="nl-NL" sz="1000" kern="1200" dirty="0" err="1" smtClean="0">
                <a:solidFill>
                  <a:schemeClr val="tx1"/>
                </a:solidFill>
                <a:latin typeface="+mn-lt"/>
                <a:ea typeface="ＭＳ Ｐゴシック" charset="-128"/>
                <a:cs typeface="ＭＳ Ｐゴシック" charset="-128"/>
              </a:rPr>
              <a:t>Hamalainen</a:t>
            </a:r>
            <a:r>
              <a:rPr lang="nl-NL" sz="1000" kern="1200" baseline="0" dirty="0" smtClean="0">
                <a:solidFill>
                  <a:schemeClr val="tx1"/>
                </a:solidFill>
                <a:latin typeface="+mn-lt"/>
                <a:ea typeface="ＭＳ Ｐゴシック" charset="-128"/>
                <a:cs typeface="ＭＳ Ｐゴシック" charset="-128"/>
              </a:rPr>
              <a:t> et al. 2013 noemen</a:t>
            </a:r>
            <a:endParaRPr lang="nl-NL" sz="1000" kern="1200" dirty="0" smtClean="0">
              <a:solidFill>
                <a:schemeClr val="tx1"/>
              </a:solidFill>
              <a:latin typeface="+mn-lt"/>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15DC6C0B-1F4B-409B-86F4-AD46632018E1}" type="slidenum">
              <a:rPr lang="nl-NL" smtClean="0"/>
              <a:pPr>
                <a:defRPr/>
              </a:pPr>
              <a:t>4</a:t>
            </a:fld>
            <a:endParaRPr 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61950" indent="-361950">
              <a:buFont typeface="Arial" pitchFamily="34" charset="0"/>
              <a:buNone/>
              <a:defRPr/>
            </a:pPr>
            <a:r>
              <a:rPr lang="en-US" sz="1000" kern="1200" dirty="0" smtClean="0">
                <a:solidFill>
                  <a:schemeClr val="tx1"/>
                </a:solidFill>
                <a:latin typeface="+mn-lt"/>
                <a:ea typeface="ＭＳ Ｐゴシック" charset="-128"/>
                <a:cs typeface="ＭＳ Ｐゴシック" charset="-128"/>
              </a:rPr>
              <a:t>Use of a mix of reasoning strategies</a:t>
            </a:r>
          </a:p>
          <a:p>
            <a:pPr marL="361950" indent="-361950">
              <a:buFont typeface="Arial" pitchFamily="34" charset="0"/>
              <a:buNone/>
              <a:defRPr/>
            </a:pPr>
            <a:r>
              <a:rPr lang="en-US" sz="1000" kern="1200" dirty="0" smtClean="0">
                <a:solidFill>
                  <a:schemeClr val="tx1"/>
                </a:solidFill>
                <a:latin typeface="+mn-lt"/>
                <a:ea typeface="ＭＳ Ｐゴシック" charset="-128"/>
                <a:cs typeface="ＭＳ Ｐゴシック" charset="-128"/>
              </a:rPr>
              <a:t>Need for additional information</a:t>
            </a:r>
          </a:p>
          <a:p>
            <a:pPr marL="361950" indent="-361950">
              <a:buFont typeface="Arial" pitchFamily="34" charset="0"/>
              <a:buNone/>
              <a:defRPr/>
            </a:pPr>
            <a:endParaRPr lang="nl-NL" sz="1000" kern="1200" dirty="0" smtClean="0">
              <a:solidFill>
                <a:schemeClr val="tx1"/>
              </a:solidFill>
              <a:latin typeface="+mn-lt"/>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15DC6C0B-1F4B-409B-86F4-AD46632018E1}" type="slidenum">
              <a:rPr lang="nl-NL" smtClean="0"/>
              <a:pPr>
                <a:defRPr/>
              </a:pPr>
              <a:t>5</a:t>
            </a:fld>
            <a:endParaRPr 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61950" indent="-361950">
              <a:buFont typeface="Arial" pitchFamily="34" charset="0"/>
              <a:buChar char="•"/>
              <a:defRPr/>
            </a:pPr>
            <a:r>
              <a:rPr lang="en-US" sz="1000" dirty="0" smtClean="0"/>
              <a:t>Eye tracking provides continuous and non-evasive indices of attention to visual stimuli without having to rely on the verbal skills of the participants (</a:t>
            </a:r>
            <a:r>
              <a:rPr lang="en-US" sz="1000" dirty="0" err="1" smtClean="0"/>
              <a:t>Glaholt</a:t>
            </a:r>
            <a:r>
              <a:rPr lang="en-US" sz="1000" dirty="0" smtClean="0"/>
              <a:t> &amp; </a:t>
            </a:r>
            <a:r>
              <a:rPr lang="en-US" sz="1000" dirty="0" err="1" smtClean="0"/>
              <a:t>Reingold</a:t>
            </a:r>
            <a:r>
              <a:rPr lang="en-US" sz="1000" dirty="0" smtClean="0"/>
              <a:t>, 2011).</a:t>
            </a:r>
          </a:p>
          <a:p>
            <a:pPr marL="361950" indent="-361950">
              <a:buFont typeface="Arial" pitchFamily="34" charset="0"/>
              <a:buChar char="•"/>
              <a:defRPr/>
            </a:pPr>
            <a:r>
              <a:rPr lang="en-US" sz="1000" dirty="0" smtClean="0"/>
              <a:t>Veldhuis and Korzilius (2012) advise eye tracking to establish how individuals view graphs used in problem solving tasks and to establish how they process the information contained in the graphs</a:t>
            </a:r>
          </a:p>
          <a:p>
            <a:pPr marL="361950" indent="-361950">
              <a:buFont typeface="Arial" pitchFamily="34" charset="0"/>
              <a:buChar char="•"/>
              <a:defRPr/>
            </a:pPr>
            <a:r>
              <a:rPr lang="en-US" sz="1000" dirty="0" smtClean="0"/>
              <a:t>It forms a sensitive method to study the rationale and biases of problem solving (cf. Field, </a:t>
            </a:r>
            <a:r>
              <a:rPr lang="en-US" sz="1000" dirty="0" err="1" smtClean="0"/>
              <a:t>Mogg</a:t>
            </a:r>
            <a:r>
              <a:rPr lang="en-US" sz="1000" dirty="0" smtClean="0"/>
              <a:t>, &amp; Bradley, 2004).</a:t>
            </a:r>
          </a:p>
          <a:p>
            <a:pPr marL="361950" indent="-361950">
              <a:buFont typeface="Arial" pitchFamily="34" charset="0"/>
              <a:buChar char="•"/>
              <a:defRPr/>
            </a:pPr>
            <a:r>
              <a:rPr lang="en-US" sz="1000" dirty="0" smtClean="0"/>
              <a:t>We use eye tracking to reveal the relation between viewing and answering behavior when solving a stock-flow task. </a:t>
            </a:r>
          </a:p>
          <a:p>
            <a:r>
              <a:rPr lang="en-US" sz="1000" dirty="0" smtClean="0"/>
              <a:t>Hence, this study connects SD to the field of experimental psychology.</a:t>
            </a:r>
          </a:p>
          <a:p>
            <a:r>
              <a:rPr lang="en-US" sz="1000" dirty="0" smtClean="0"/>
              <a:t>reveals “close interaction between conceptual processes, such as interpreting labels and scales, and perceptual processes, such as encoding and interpreting the slopes and patterns of the lines themselves” (Carpenter </a:t>
            </a:r>
            <a:r>
              <a:rPr lang="nl-NL" sz="1000" dirty="0" smtClean="0"/>
              <a:t>&amp; </a:t>
            </a:r>
            <a:r>
              <a:rPr lang="en-US" sz="1000" dirty="0" smtClean="0"/>
              <a:t>Shah, 1998, p. 75)</a:t>
            </a:r>
            <a:endParaRPr lang="nl-NL" sz="1000" kern="1200" dirty="0" smtClean="0">
              <a:solidFill>
                <a:schemeClr val="tx1"/>
              </a:solidFill>
              <a:latin typeface="+mn-lt"/>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15DC6C0B-1F4B-409B-86F4-AD46632018E1}" type="slidenum">
              <a:rPr lang="nl-NL" smtClean="0"/>
              <a:pPr>
                <a:defRPr/>
              </a:pPr>
              <a:t>6</a:t>
            </a:fld>
            <a:endParaRPr 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61950" indent="-361950">
              <a:buFont typeface="Arial" pitchFamily="34" charset="0"/>
              <a:buChar char="•"/>
              <a:defRPr/>
            </a:pPr>
            <a:r>
              <a:rPr lang="en-US" sz="1000" dirty="0" smtClean="0"/>
              <a:t>Eye tracking provides continuous and non-evasive indices of attention to visual stimuli without having to rely on the verbal skills of the participants (</a:t>
            </a:r>
            <a:r>
              <a:rPr lang="en-US" sz="1000" dirty="0" err="1" smtClean="0"/>
              <a:t>Glaholt</a:t>
            </a:r>
            <a:r>
              <a:rPr lang="en-US" sz="1000" dirty="0" smtClean="0"/>
              <a:t> &amp; </a:t>
            </a:r>
            <a:r>
              <a:rPr lang="en-US" sz="1000" dirty="0" err="1" smtClean="0"/>
              <a:t>Reingold</a:t>
            </a:r>
            <a:r>
              <a:rPr lang="en-US" sz="1000" dirty="0" smtClean="0"/>
              <a:t>, 2011).</a:t>
            </a:r>
          </a:p>
          <a:p>
            <a:pPr marL="361950" indent="-361950">
              <a:buFont typeface="Arial" pitchFamily="34" charset="0"/>
              <a:buChar char="•"/>
              <a:defRPr/>
            </a:pPr>
            <a:r>
              <a:rPr lang="en-US" sz="1000" dirty="0" smtClean="0"/>
              <a:t>Veldhuis and Korzilius (2012) advise eye tracking to establish how individuals view graphs used in problem solving tasks and to establish how they process the information contained in the graphs</a:t>
            </a:r>
          </a:p>
          <a:p>
            <a:pPr marL="361950" indent="-361950">
              <a:buFont typeface="Arial" pitchFamily="34" charset="0"/>
              <a:buChar char="•"/>
              <a:defRPr/>
            </a:pPr>
            <a:r>
              <a:rPr lang="en-US" sz="1000" dirty="0" smtClean="0"/>
              <a:t>It forms a sensitive method to study the rationale and biases of problem solving (cf. Field, </a:t>
            </a:r>
            <a:r>
              <a:rPr lang="en-US" sz="1000" dirty="0" err="1" smtClean="0"/>
              <a:t>Mogg</a:t>
            </a:r>
            <a:r>
              <a:rPr lang="en-US" sz="1000" dirty="0" smtClean="0"/>
              <a:t>, &amp; Bradley, 2004).</a:t>
            </a:r>
          </a:p>
          <a:p>
            <a:pPr marL="361950" indent="-361950">
              <a:buFont typeface="Arial" pitchFamily="34" charset="0"/>
              <a:buChar char="•"/>
              <a:defRPr/>
            </a:pPr>
            <a:r>
              <a:rPr lang="en-US" sz="1000" dirty="0" smtClean="0"/>
              <a:t>We use eye tracking to reveal the relation between viewing and answering behavior when solving a stock-flow task. </a:t>
            </a:r>
          </a:p>
          <a:p>
            <a:r>
              <a:rPr lang="en-US" sz="1000" dirty="0" smtClean="0"/>
              <a:t>Hence, this study connects SD to the field of experimental psychology.</a:t>
            </a:r>
          </a:p>
          <a:p>
            <a:endParaRPr lang="en-US" sz="1000" kern="1200" dirty="0" smtClean="0">
              <a:solidFill>
                <a:schemeClr val="tx1"/>
              </a:solidFill>
              <a:latin typeface="+mn-lt"/>
              <a:ea typeface="ＭＳ Ｐゴシック" charset="-128"/>
              <a:cs typeface="ＭＳ Ｐゴシック" charset="-128"/>
            </a:endParaRPr>
          </a:p>
          <a:p>
            <a:r>
              <a:rPr lang="en-US" sz="1000" kern="1200" dirty="0" smtClean="0">
                <a:solidFill>
                  <a:schemeClr val="tx1"/>
                </a:solidFill>
                <a:latin typeface="+mn-lt"/>
                <a:ea typeface="ＭＳ Ｐゴシック" charset="-128"/>
                <a:cs typeface="ＭＳ Ｐゴシック" charset="-128"/>
              </a:rPr>
              <a:t>Stephan</a:t>
            </a:r>
          </a:p>
          <a:p>
            <a:r>
              <a:rPr lang="en-US" sz="1000" dirty="0" smtClean="0"/>
              <a:t>RQ</a:t>
            </a:r>
            <a:r>
              <a:rPr lang="en-US" sz="1000" baseline="0" dirty="0" smtClean="0"/>
              <a:t> </a:t>
            </a:r>
            <a:r>
              <a:rPr lang="en-US" sz="1000" dirty="0" smtClean="0"/>
              <a:t>Does viewing behavior prelude answering behavior, and if so, how?</a:t>
            </a:r>
          </a:p>
          <a:p>
            <a:r>
              <a:rPr lang="en-US" sz="1000" kern="1200" dirty="0" err="1" smtClean="0">
                <a:solidFill>
                  <a:schemeClr val="tx1"/>
                </a:solidFill>
                <a:latin typeface="+mn-lt"/>
                <a:ea typeface="ＭＳ Ｐゴシック" charset="-128"/>
                <a:cs typeface="ＭＳ Ｐゴシック" charset="-128"/>
              </a:rPr>
              <a:t>RQa</a:t>
            </a:r>
            <a:r>
              <a:rPr lang="en-US" sz="1000" kern="1200" dirty="0" smtClean="0">
                <a:solidFill>
                  <a:schemeClr val="tx1"/>
                </a:solidFill>
                <a:latin typeface="+mn-lt"/>
                <a:ea typeface="ＭＳ Ｐゴシック" charset="-128"/>
                <a:cs typeface="ＭＳ Ｐゴシック" charset="-128"/>
              </a:rPr>
              <a:t> What is the answering behavior?</a:t>
            </a:r>
          </a:p>
          <a:p>
            <a:r>
              <a:rPr lang="en-US" sz="1000" kern="1200" dirty="0" err="1" smtClean="0">
                <a:solidFill>
                  <a:schemeClr val="tx1"/>
                </a:solidFill>
                <a:latin typeface="+mn-lt"/>
                <a:ea typeface="ＭＳ Ｐゴシック" charset="-128"/>
                <a:cs typeface="ＭＳ Ｐゴシック" charset="-128"/>
              </a:rPr>
              <a:t>RQb</a:t>
            </a:r>
            <a:r>
              <a:rPr lang="en-US" sz="1000" kern="1200" dirty="0" smtClean="0">
                <a:solidFill>
                  <a:schemeClr val="tx1"/>
                </a:solidFill>
                <a:latin typeface="+mn-lt"/>
                <a:ea typeface="ＭＳ Ｐゴシック" charset="-128"/>
                <a:cs typeface="ＭＳ Ｐゴシック" charset="-128"/>
              </a:rPr>
              <a:t> What</a:t>
            </a:r>
            <a:r>
              <a:rPr lang="en-US" sz="1000" kern="1200" baseline="0" dirty="0" smtClean="0">
                <a:solidFill>
                  <a:schemeClr val="tx1"/>
                </a:solidFill>
                <a:latin typeface="+mn-lt"/>
                <a:ea typeface="ＭＳ Ｐゴシック" charset="-128"/>
                <a:cs typeface="ＭＳ Ｐゴシック" charset="-128"/>
              </a:rPr>
              <a:t> is the viewing behavior?</a:t>
            </a:r>
          </a:p>
          <a:p>
            <a:r>
              <a:rPr lang="en-US" sz="1000" kern="1200" dirty="0" err="1" smtClean="0">
                <a:solidFill>
                  <a:schemeClr val="tx1"/>
                </a:solidFill>
                <a:latin typeface="+mn-lt"/>
                <a:ea typeface="ＭＳ Ｐゴシック" charset="-128"/>
                <a:cs typeface="ＭＳ Ｐゴシック" charset="-128"/>
              </a:rPr>
              <a:t>RQc</a:t>
            </a:r>
            <a:r>
              <a:rPr lang="en-US" sz="1000" kern="1200" dirty="0" smtClean="0">
                <a:solidFill>
                  <a:schemeClr val="tx1"/>
                </a:solidFill>
                <a:latin typeface="+mn-lt"/>
                <a:ea typeface="ＭＳ Ｐゴシック" charset="-128"/>
                <a:cs typeface="ＭＳ Ｐゴシック" charset="-128"/>
              </a:rPr>
              <a:t> What is the relationship</a:t>
            </a:r>
            <a:r>
              <a:rPr lang="en-US" sz="1000" kern="1200" baseline="0" dirty="0" smtClean="0">
                <a:solidFill>
                  <a:schemeClr val="tx1"/>
                </a:solidFill>
                <a:latin typeface="+mn-lt"/>
                <a:ea typeface="ＭＳ Ｐゴシック" charset="-128"/>
                <a:cs typeface="ＭＳ Ｐゴシック" charset="-128"/>
              </a:rPr>
              <a:t> between viewing and answering behavior?</a:t>
            </a:r>
          </a:p>
          <a:p>
            <a:endParaRPr lang="en-US" sz="1000" kern="1200" baseline="0" dirty="0" smtClean="0">
              <a:solidFill>
                <a:schemeClr val="tx1"/>
              </a:solidFill>
              <a:latin typeface="+mn-lt"/>
              <a:ea typeface="ＭＳ Ｐゴシック" charset="-128"/>
              <a:cs typeface="ＭＳ Ｐゴシック" charset="-128"/>
            </a:endParaRPr>
          </a:p>
          <a:p>
            <a:pPr marL="361950" lvl="4" indent="-361950">
              <a:spcAft>
                <a:spcPts val="1000"/>
              </a:spcAft>
              <a:buFont typeface="Arial" pitchFamily="34" charset="0"/>
              <a:buChar char="•"/>
              <a:defRPr/>
            </a:pPr>
            <a:r>
              <a:rPr lang="en-US" sz="3000" dirty="0" smtClean="0"/>
              <a:t>How do the participants look while solving the Department Store Task? </a:t>
            </a:r>
          </a:p>
          <a:p>
            <a:pPr marL="361950" lvl="4" indent="-361950">
              <a:spcAft>
                <a:spcPts val="1000"/>
              </a:spcAft>
              <a:buFont typeface="Arial" pitchFamily="34" charset="0"/>
              <a:buChar char="•"/>
              <a:defRPr/>
            </a:pPr>
            <a:r>
              <a:rPr lang="en-US" sz="3000" dirty="0" smtClean="0"/>
              <a:t>Does viewing behavior prelude answering behavior, and if so, how?</a:t>
            </a:r>
            <a:endParaRPr lang="nl-NL" dirty="0" smtClean="0"/>
          </a:p>
          <a:p>
            <a:endParaRPr lang="en-US" sz="1000" kern="1200" dirty="0" smtClean="0">
              <a:solidFill>
                <a:schemeClr val="tx1"/>
              </a:solidFill>
              <a:latin typeface="+mn-lt"/>
              <a:ea typeface="ＭＳ Ｐゴシック" charset="-128"/>
              <a:cs typeface="ＭＳ Ｐゴシック" charset="-128"/>
            </a:endParaRPr>
          </a:p>
          <a:p>
            <a:endParaRPr lang="nl-NL" sz="1000" kern="1200" dirty="0" smtClean="0">
              <a:solidFill>
                <a:schemeClr val="tx1"/>
              </a:solidFill>
              <a:latin typeface="+mn-lt"/>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15DC6C0B-1F4B-409B-86F4-AD46632018E1}" type="slidenum">
              <a:rPr lang="nl-NL" smtClean="0"/>
              <a:pPr>
                <a:defRPr/>
              </a:pPr>
              <a:t>7</a:t>
            </a:fld>
            <a:endParaRPr 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ＭＳ Ｐゴシック" charset="-128"/>
                <a:cs typeface="ＭＳ Ｐゴシック" charset="-128"/>
              </a:rPr>
              <a:t>Participants were from the alpha (n = 2), beta (n = 18), and gamma (n = 17) disciplines</a:t>
            </a:r>
          </a:p>
          <a:p>
            <a:r>
              <a:rPr lang="en-US" sz="1200" kern="1200" dirty="0" smtClean="0">
                <a:solidFill>
                  <a:schemeClr val="tx1"/>
                </a:solidFill>
                <a:latin typeface="+mn-lt"/>
                <a:ea typeface="ＭＳ Ｐゴシック" charset="-128"/>
                <a:cs typeface="ＭＳ Ｐゴシック" charset="-128"/>
              </a:rPr>
              <a:t>Approx. in fourth year of their study (SD = 1.22, range 1-6)</a:t>
            </a:r>
          </a:p>
          <a:p>
            <a:r>
              <a:rPr lang="en-US" sz="1200" kern="1200" dirty="0" smtClean="0">
                <a:solidFill>
                  <a:schemeClr val="tx1"/>
                </a:solidFill>
                <a:latin typeface="+mn-lt"/>
                <a:ea typeface="ＭＳ Ｐゴシック" charset="-128"/>
                <a:cs typeface="ＭＳ Ｐゴシック" charset="-128"/>
              </a:rPr>
              <a:t>No or little knowledge of systems dynamics</a:t>
            </a:r>
          </a:p>
          <a:p>
            <a:r>
              <a:rPr lang="en-US" sz="1200" kern="1200" dirty="0" smtClean="0">
                <a:solidFill>
                  <a:schemeClr val="tx1"/>
                </a:solidFill>
                <a:latin typeface="+mn-lt"/>
                <a:ea typeface="ＭＳ Ｐゴシック" charset="-128"/>
                <a:cs typeface="ＭＳ Ｐゴシック" charset="-128"/>
              </a:rPr>
              <a:t>Participation was voluntary and no reward was granted</a:t>
            </a:r>
          </a:p>
          <a:p>
            <a:endParaRPr lang="en-US" sz="1200" kern="1200" dirty="0" smtClean="0">
              <a:solidFill>
                <a:schemeClr val="tx1"/>
              </a:solidFill>
              <a:latin typeface="+mn-lt"/>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15DC6C0B-1F4B-409B-86F4-AD46632018E1}" type="slidenum">
              <a:rPr lang="nl-NL" smtClean="0"/>
              <a:pPr>
                <a:defRPr/>
              </a:pPr>
              <a:t>8</a:t>
            </a:fld>
            <a:endParaRPr lang="nl-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5" indent="0" algn="l" defTabSz="457200" rtl="0" eaLnBrk="0" fontAlgn="base" latinLnBrk="0" hangingPunct="0">
              <a:lnSpc>
                <a:spcPct val="100000"/>
              </a:lnSpc>
              <a:spcBef>
                <a:spcPct val="30000"/>
              </a:spcBef>
              <a:spcAft>
                <a:spcPct val="0"/>
              </a:spcAft>
              <a:buClrTx/>
              <a:buSzTx/>
              <a:buFontTx/>
              <a:buNone/>
              <a:tabLst/>
              <a:defRPr/>
            </a:pPr>
            <a:r>
              <a:rPr lang="en-US" sz="1000" dirty="0" smtClean="0"/>
              <a:t>Fixation duration and AOIs were used to explore viewing patterns and answering patterns. AOIs were established on the basis of movies of the raw eye tracking data of all participants. </a:t>
            </a:r>
          </a:p>
          <a:p>
            <a:pPr marL="0" marR="0" lvl="5" indent="0" algn="l" defTabSz="457200" rtl="0" eaLnBrk="0" fontAlgn="base" latinLnBrk="0" hangingPunct="0">
              <a:lnSpc>
                <a:spcPct val="100000"/>
              </a:lnSpc>
              <a:spcBef>
                <a:spcPct val="30000"/>
              </a:spcBef>
              <a:spcAft>
                <a:spcPct val="0"/>
              </a:spcAft>
              <a:buClrTx/>
              <a:buSzTx/>
              <a:buFontTx/>
              <a:buNone/>
              <a:tabLst/>
              <a:defRPr/>
            </a:pPr>
            <a:r>
              <a:rPr lang="en-US" sz="1000" dirty="0" smtClean="0"/>
              <a:t>As such, viewing and reading a region on the screen was considered as an AOI. Table 1 lists the differentiated AOIs per question.</a:t>
            </a:r>
          </a:p>
          <a:p>
            <a:pPr marL="0" marR="0" lvl="5" indent="0" algn="l" defTabSz="457200" rtl="0" eaLnBrk="0" fontAlgn="base" latinLnBrk="0" hangingPunct="0">
              <a:lnSpc>
                <a:spcPct val="100000"/>
              </a:lnSpc>
              <a:spcBef>
                <a:spcPct val="30000"/>
              </a:spcBef>
              <a:spcAft>
                <a:spcPct val="0"/>
              </a:spcAft>
              <a:buClrTx/>
              <a:buSzTx/>
              <a:buFontTx/>
              <a:buNone/>
              <a:tabLst/>
              <a:defRPr/>
            </a:pPr>
            <a:r>
              <a:rPr lang="en-US" sz="1000" noProof="0" dirty="0" smtClean="0"/>
              <a:t>AOI</a:t>
            </a:r>
            <a:r>
              <a:rPr lang="en-US" sz="1000" baseline="0" noProof="0" dirty="0" smtClean="0"/>
              <a:t> answer: is special as this ends a viewing and thus thinking cycle (…)</a:t>
            </a:r>
            <a:endParaRPr lang="en-US" sz="1000" noProof="0" dirty="0" smtClean="0"/>
          </a:p>
          <a:p>
            <a:endParaRPr lang="en-US" sz="1000" kern="1200" dirty="0" smtClean="0">
              <a:solidFill>
                <a:schemeClr val="tx1"/>
              </a:solidFill>
              <a:latin typeface="+mn-lt"/>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15DC6C0B-1F4B-409B-86F4-AD46632018E1}" type="slidenum">
              <a:rPr lang="nl-NL" smtClean="0"/>
              <a:pPr>
                <a:defRPr/>
              </a:pPr>
              <a:t>9</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1 zonder opsomm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Titelstijl van model bewerken</a:t>
            </a:r>
            <a:endParaRPr lang="nl-NL" dirty="0"/>
          </a:p>
        </p:txBody>
      </p:sp>
      <p:sp>
        <p:nvSpPr>
          <p:cNvPr id="3" name="Tijdelijke aanduiding voor inhoud 2"/>
          <p:cNvSpPr>
            <a:spLocks noGrp="1"/>
          </p:cNvSpPr>
          <p:nvPr>
            <p:ph idx="1"/>
          </p:nvPr>
        </p:nvSpPr>
        <p:spPr/>
        <p:txBody>
          <a:bodyPr/>
          <a:lstStyle>
            <a:lvl1pPr marL="0" indent="0">
              <a:buNone/>
              <a:defRPr sz="2500">
                <a:latin typeface="Arial"/>
                <a:cs typeface="Arial"/>
              </a:defRPr>
            </a:lvl1pPr>
            <a:lvl2pPr marL="0" indent="0">
              <a:buFont typeface="Arial"/>
              <a:buNone/>
              <a:defRPr sz="2500">
                <a:solidFill>
                  <a:srgbClr val="FFFFFF"/>
                </a:solidFill>
                <a:latin typeface="Arial"/>
                <a:cs typeface="Arial"/>
              </a:defRPr>
            </a:lvl2pPr>
            <a:lvl3pPr marL="0" indent="0">
              <a:buFont typeface="Arial"/>
              <a:buNone/>
              <a:defRPr sz="2500">
                <a:solidFill>
                  <a:srgbClr val="FFFFFF"/>
                </a:solidFill>
                <a:latin typeface="Arial"/>
                <a:cs typeface="Arial"/>
              </a:defRPr>
            </a:lvl3pPr>
            <a:lvl4pPr marL="0" indent="0">
              <a:buFont typeface="Arial"/>
              <a:buNone/>
              <a:defRPr sz="2500">
                <a:solidFill>
                  <a:srgbClr val="FFFFFF"/>
                </a:solidFill>
                <a:latin typeface="Arial"/>
                <a:cs typeface="Arial"/>
              </a:defRPr>
            </a:lvl4pPr>
            <a:lvl5pPr marL="0" indent="0">
              <a:buFont typeface="Arial"/>
              <a:buNone/>
              <a:defRPr sz="2500">
                <a:solidFill>
                  <a:srgbClr val="FFFFFF"/>
                </a:solidFill>
                <a:latin typeface="Arial"/>
                <a:cs typeface="Arial"/>
              </a:defRPr>
            </a:lvl5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pic>
        <p:nvPicPr>
          <p:cNvPr id="2050" name="Picture 2"/>
          <p:cNvPicPr>
            <a:picLocks noChangeAspect="1" noChangeArrowheads="1"/>
          </p:cNvPicPr>
          <p:nvPr userDrawn="1"/>
        </p:nvPicPr>
        <p:blipFill>
          <a:blip r:embed="rId2"/>
          <a:srcRect/>
          <a:stretch>
            <a:fillRect/>
          </a:stretch>
        </p:blipFill>
        <p:spPr bwMode="auto">
          <a:xfrm>
            <a:off x="10766893" y="0"/>
            <a:ext cx="2237907" cy="2070943"/>
          </a:xfrm>
          <a:prstGeom prst="rect">
            <a:avLst/>
          </a:prstGeom>
          <a:noFill/>
          <a:ln w="9525">
            <a:noFill/>
            <a:miter lim="800000"/>
            <a:headEnd/>
            <a:tailEnd/>
          </a:ln>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kolom opsomming met afbeeld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Titelstijl van model bewerken</a:t>
            </a:r>
            <a:endParaRPr lang="nl-NL" dirty="0"/>
          </a:p>
        </p:txBody>
      </p:sp>
      <p:sp>
        <p:nvSpPr>
          <p:cNvPr id="3" name="Tijdelijke aanduiding voor inhoud 2"/>
          <p:cNvSpPr>
            <a:spLocks noGrp="1"/>
          </p:cNvSpPr>
          <p:nvPr>
            <p:ph sz="half" idx="1"/>
          </p:nvPr>
        </p:nvSpPr>
        <p:spPr>
          <a:xfrm>
            <a:off x="900000" y="2070000"/>
            <a:ext cx="5328000" cy="6007100"/>
          </a:xfrm>
        </p:spPr>
        <p:txBody>
          <a:bodyPr/>
          <a:lstStyle>
            <a:lvl1pPr>
              <a:defRPr sz="2500">
                <a:latin typeface="+mn-lt"/>
              </a:defRPr>
            </a:lvl1pPr>
            <a:lvl2pPr>
              <a:buFont typeface="Lucida Grande"/>
              <a:buChar char="-"/>
              <a:defRPr sz="2100">
                <a:latin typeface="+mn-lt"/>
              </a:defRPr>
            </a:lvl2pPr>
            <a:lvl3pPr>
              <a:buFont typeface="Lucida Grande"/>
              <a:buChar char="-"/>
              <a:defRPr sz="2100">
                <a:latin typeface="+mn-lt"/>
              </a:defRPr>
            </a:lvl3pPr>
            <a:lvl4pPr>
              <a:buFont typeface="Lucida Grande"/>
              <a:buChar char="-"/>
              <a:defRPr sz="2100">
                <a:latin typeface="+mn-lt"/>
              </a:defRPr>
            </a:lvl4pPr>
            <a:lvl5pPr>
              <a:buFont typeface="Lucida Grande"/>
              <a:buChar char="-"/>
              <a:defRPr sz="2100">
                <a:latin typeface="+mn-lt"/>
              </a:defRPr>
            </a:lvl5pPr>
            <a:lvl6pPr>
              <a:defRPr sz="1800"/>
            </a:lvl6pPr>
            <a:lvl7pPr>
              <a:defRPr sz="1800"/>
            </a:lvl7pPr>
            <a:lvl8pPr>
              <a:defRPr sz="1800"/>
            </a:lvl8pPr>
            <a:lvl9pPr>
              <a:defRPr sz="1800"/>
            </a:lvl9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5" name="Tijdelijke aanduiding voor afbeelding 2"/>
          <p:cNvSpPr>
            <a:spLocks noGrp="1" noChangeAspect="1"/>
          </p:cNvSpPr>
          <p:nvPr>
            <p:ph type="pic" idx="10"/>
          </p:nvPr>
        </p:nvSpPr>
        <p:spPr>
          <a:xfrm>
            <a:off x="6577200" y="2133600"/>
            <a:ext cx="5328000" cy="3679643"/>
          </a:xfrm>
          <a:solidFill>
            <a:schemeClr val="tx1"/>
          </a:solidFill>
          <a:ln w="25400">
            <a:solidFill>
              <a:schemeClr val="tx1"/>
            </a:solidFill>
          </a:ln>
          <a:effectLst>
            <a:outerShdw blurRad="50800" dist="38100" dir="2700000">
              <a:srgbClr val="000000">
                <a:alpha val="43000"/>
              </a:srgbClr>
            </a:outerShdw>
          </a:effectLst>
        </p:spPr>
        <p:txBody>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sym typeface="Kievit-Book" charset="0"/>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5" name="Tijdelijke aanduiding voor afbeelding 2"/>
          <p:cNvSpPr>
            <a:spLocks noGrp="1" noChangeAspect="1"/>
          </p:cNvSpPr>
          <p:nvPr/>
        </p:nvSpPr>
        <p:spPr bwMode="auto">
          <a:xfrm>
            <a:off x="10056813" y="5289550"/>
            <a:ext cx="8791575" cy="6591300"/>
          </a:xfrm>
          <a:prstGeom prst="rect">
            <a:avLst/>
          </a:prstGeom>
          <a:noFill/>
          <a:ln w="12700">
            <a:noFill/>
            <a:miter lim="800000"/>
            <a:headEnd/>
            <a:tailEnd/>
          </a:ln>
        </p:spPr>
        <p:txBody>
          <a:bodyPr lIns="50800" tIns="50800" rIns="50800" bIns="50800"/>
          <a:lstStyle/>
          <a:p>
            <a:pPr marL="342900" indent="-342900" eaLnBrk="0" hangingPunct="0">
              <a:buFontTx/>
              <a:buChar char="•"/>
              <a:defRPr/>
            </a:pPr>
            <a:endParaRPr lang="nl-NL" sz="2100">
              <a:solidFill>
                <a:srgbClr val="141313"/>
              </a:solidFill>
              <a:latin typeface="Arial" charset="0"/>
              <a:ea typeface="ＭＳ Ｐゴシック" charset="-128"/>
              <a:sym typeface="Kievit-Book" charset="0"/>
            </a:endParaRPr>
          </a:p>
        </p:txBody>
      </p:sp>
      <p:sp>
        <p:nvSpPr>
          <p:cNvPr id="3" name="Tijdelijke aanduiding voor afbeelding 2"/>
          <p:cNvSpPr>
            <a:spLocks noGrp="1" noChangeAspect="1"/>
          </p:cNvSpPr>
          <p:nvPr>
            <p:ph type="pic" idx="1"/>
          </p:nvPr>
        </p:nvSpPr>
        <p:spPr>
          <a:xfrm>
            <a:off x="2132012" y="806079"/>
            <a:ext cx="8789988" cy="6592042"/>
          </a:xfrm>
          <a:solidFill>
            <a:schemeClr val="tx1"/>
          </a:solidFill>
          <a:ln w="25400">
            <a:solidFill>
              <a:schemeClr val="tx1"/>
            </a:solidFill>
          </a:ln>
          <a:effectLst>
            <a:outerShdw blurRad="50800" dist="38100" dir="2700000">
              <a:srgbClr val="000000">
                <a:alpha val="43000"/>
              </a:srgbClr>
            </a:outerShdw>
          </a:effectLst>
        </p:spPr>
        <p:txBody>
          <a:bodyPr/>
          <a:lstStyle>
            <a:lvl1pPr marL="0" indent="0">
              <a:buNone/>
              <a:defRPr sz="1400">
                <a:ln w="25400">
                  <a:solidFill>
                    <a:schemeClr val="tx1"/>
                  </a:solidFill>
                </a:ln>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dirty="0" smtClean="0">
              <a:sym typeface="Kievit-Book" charset="0"/>
            </a:endParaRPr>
          </a:p>
        </p:txBody>
      </p:sp>
      <p:sp>
        <p:nvSpPr>
          <p:cNvPr id="4" name="Tijdelijke aanduiding voor tekst 3"/>
          <p:cNvSpPr>
            <a:spLocks noGrp="1"/>
          </p:cNvSpPr>
          <p:nvPr>
            <p:ph type="body" sz="half" idx="2"/>
          </p:nvPr>
        </p:nvSpPr>
        <p:spPr>
          <a:xfrm>
            <a:off x="2159000" y="7543799"/>
            <a:ext cx="8763000" cy="533401"/>
          </a:xfrm>
        </p:spPr>
        <p:txBody>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smtClean="0"/>
              <a:t>Klik om de tekststijl van het model te bewerken</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4" name="Tijdelijke aanduiding voor afbeelding 2"/>
          <p:cNvSpPr>
            <a:spLocks noGrp="1" noChangeAspect="1"/>
          </p:cNvSpPr>
          <p:nvPr/>
        </p:nvSpPr>
        <p:spPr bwMode="auto">
          <a:xfrm>
            <a:off x="10056813" y="5289550"/>
            <a:ext cx="8791575" cy="6591300"/>
          </a:xfrm>
          <a:prstGeom prst="rect">
            <a:avLst/>
          </a:prstGeom>
          <a:noFill/>
          <a:ln w="12700">
            <a:noFill/>
            <a:miter lim="800000"/>
            <a:headEnd/>
            <a:tailEnd/>
          </a:ln>
        </p:spPr>
        <p:txBody>
          <a:bodyPr lIns="50800" tIns="50800" rIns="50800" bIns="50800"/>
          <a:lstStyle/>
          <a:p>
            <a:pPr marL="342900" indent="-342900" eaLnBrk="0" hangingPunct="0">
              <a:buFontTx/>
              <a:buChar char="•"/>
              <a:defRPr/>
            </a:pPr>
            <a:endParaRPr lang="nl-NL" sz="2100">
              <a:solidFill>
                <a:srgbClr val="141313"/>
              </a:solidFill>
              <a:latin typeface="Arial" charset="0"/>
              <a:ea typeface="ＭＳ Ｐゴシック" charset="-128"/>
              <a:sym typeface="Kievit-Book" charset="0"/>
            </a:endParaRPr>
          </a:p>
        </p:txBody>
      </p:sp>
      <p:sp>
        <p:nvSpPr>
          <p:cNvPr id="3" name="Tijdelijke aanduiding voor afbeelding 2"/>
          <p:cNvSpPr>
            <a:spLocks noGrp="1" noChangeAspect="1"/>
          </p:cNvSpPr>
          <p:nvPr>
            <p:ph type="pic" idx="1"/>
          </p:nvPr>
        </p:nvSpPr>
        <p:spPr>
          <a:xfrm>
            <a:off x="0" y="0"/>
            <a:ext cx="13004800" cy="8460000"/>
          </a:xfrm>
          <a:ln>
            <a:solidFill>
              <a:schemeClr val="tx1"/>
            </a:solidFill>
          </a:ln>
        </p:spPr>
        <p:txBody>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dirty="0" smtClean="0">
              <a:sym typeface="Kievit-Book" charset="0"/>
            </a:endParaRP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fbeelding 4x">
    <p:spTree>
      <p:nvGrpSpPr>
        <p:cNvPr id="1" name=""/>
        <p:cNvGrpSpPr/>
        <p:nvPr/>
      </p:nvGrpSpPr>
      <p:grpSpPr>
        <a:xfrm>
          <a:off x="0" y="0"/>
          <a:ext cx="0" cy="0"/>
          <a:chOff x="0" y="0"/>
          <a:chExt cx="0" cy="0"/>
        </a:xfrm>
      </p:grpSpPr>
      <p:sp>
        <p:nvSpPr>
          <p:cNvPr id="6" name="Tijdelijke aanduiding voor afbeelding 2"/>
          <p:cNvSpPr>
            <a:spLocks noGrp="1" noChangeAspect="1"/>
          </p:cNvSpPr>
          <p:nvPr/>
        </p:nvSpPr>
        <p:spPr bwMode="auto">
          <a:xfrm>
            <a:off x="10056813" y="5289550"/>
            <a:ext cx="8791575" cy="6591300"/>
          </a:xfrm>
          <a:prstGeom prst="rect">
            <a:avLst/>
          </a:prstGeom>
          <a:noFill/>
          <a:ln w="12700">
            <a:noFill/>
            <a:miter lim="800000"/>
            <a:headEnd/>
            <a:tailEnd/>
          </a:ln>
        </p:spPr>
        <p:txBody>
          <a:bodyPr lIns="50800" tIns="50800" rIns="50800" bIns="50800"/>
          <a:lstStyle/>
          <a:p>
            <a:pPr marL="342900" indent="-342900" eaLnBrk="0" hangingPunct="0">
              <a:buFontTx/>
              <a:buChar char="•"/>
              <a:defRPr/>
            </a:pPr>
            <a:endParaRPr lang="nl-NL" sz="2100">
              <a:solidFill>
                <a:srgbClr val="141313"/>
              </a:solidFill>
              <a:latin typeface="Arial" charset="0"/>
              <a:ea typeface="ＭＳ Ｐゴシック" charset="-128"/>
              <a:sym typeface="Kievit-Book" charset="0"/>
            </a:endParaRPr>
          </a:p>
        </p:txBody>
      </p:sp>
      <p:sp>
        <p:nvSpPr>
          <p:cNvPr id="3" name="Tijdelijke aanduiding voor afbeelding 2"/>
          <p:cNvSpPr>
            <a:spLocks noGrp="1" noChangeAspect="1"/>
          </p:cNvSpPr>
          <p:nvPr>
            <p:ph type="pic" idx="1"/>
          </p:nvPr>
        </p:nvSpPr>
        <p:spPr>
          <a:xfrm>
            <a:off x="0" y="0"/>
            <a:ext cx="6502400" cy="4248000"/>
          </a:xfrm>
          <a:solidFill>
            <a:schemeClr val="tx1"/>
          </a:solidFill>
          <a:ln w="25400">
            <a:solidFill>
              <a:schemeClr val="tx1"/>
            </a:solidFill>
          </a:ln>
        </p:spPr>
        <p:txBody>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dirty="0" smtClean="0">
              <a:sym typeface="Kievit-Book" charset="0"/>
            </a:endParaRPr>
          </a:p>
        </p:txBody>
      </p:sp>
      <p:sp>
        <p:nvSpPr>
          <p:cNvPr id="4" name="Tijdelijke aanduiding voor afbeelding 2"/>
          <p:cNvSpPr>
            <a:spLocks noGrp="1" noChangeAspect="1"/>
          </p:cNvSpPr>
          <p:nvPr>
            <p:ph type="pic" idx="10"/>
          </p:nvPr>
        </p:nvSpPr>
        <p:spPr>
          <a:xfrm>
            <a:off x="6502400" y="0"/>
            <a:ext cx="6502400" cy="4248000"/>
          </a:xfrm>
          <a:solidFill>
            <a:schemeClr val="tx1"/>
          </a:solidFill>
          <a:ln w="25400">
            <a:solidFill>
              <a:schemeClr val="tx1"/>
            </a:solidFill>
          </a:ln>
        </p:spPr>
        <p:txBody>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dirty="0" smtClean="0">
              <a:sym typeface="Kievit-Book" charset="0"/>
            </a:endParaRPr>
          </a:p>
        </p:txBody>
      </p:sp>
      <p:sp>
        <p:nvSpPr>
          <p:cNvPr id="9" name="Tijdelijke aanduiding voor afbeelding 2"/>
          <p:cNvSpPr>
            <a:spLocks noGrp="1" noChangeAspect="1"/>
          </p:cNvSpPr>
          <p:nvPr>
            <p:ph type="pic" idx="11"/>
          </p:nvPr>
        </p:nvSpPr>
        <p:spPr>
          <a:xfrm>
            <a:off x="0" y="4240800"/>
            <a:ext cx="6502400" cy="4212000"/>
          </a:xfrm>
          <a:solidFill>
            <a:schemeClr val="tx1"/>
          </a:solidFill>
          <a:ln w="25400">
            <a:solidFill>
              <a:schemeClr val="tx1"/>
            </a:solidFill>
          </a:ln>
        </p:spPr>
        <p:txBody>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dirty="0" smtClean="0">
              <a:sym typeface="Kievit-Book" charset="0"/>
            </a:endParaRPr>
          </a:p>
        </p:txBody>
      </p:sp>
      <p:sp>
        <p:nvSpPr>
          <p:cNvPr id="10" name="Tijdelijke aanduiding voor afbeelding 2"/>
          <p:cNvSpPr>
            <a:spLocks noGrp="1" noChangeAspect="1"/>
          </p:cNvSpPr>
          <p:nvPr>
            <p:ph type="pic" idx="12"/>
          </p:nvPr>
        </p:nvSpPr>
        <p:spPr>
          <a:xfrm>
            <a:off x="6502400" y="4240800"/>
            <a:ext cx="6502400" cy="4212000"/>
          </a:xfrm>
          <a:solidFill>
            <a:schemeClr val="tx1"/>
          </a:solidFill>
          <a:ln w="25400">
            <a:solidFill>
              <a:schemeClr val="tx1"/>
            </a:solidFill>
          </a:ln>
        </p:spPr>
        <p:txBody>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dirty="0" smtClean="0">
              <a:sym typeface="Kievit-Book" charset="0"/>
            </a:endParaRP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fbeelding met titel en bijschrift">
    <p:spTree>
      <p:nvGrpSpPr>
        <p:cNvPr id="1" name=""/>
        <p:cNvGrpSpPr/>
        <p:nvPr/>
      </p:nvGrpSpPr>
      <p:grpSpPr>
        <a:xfrm>
          <a:off x="0" y="0"/>
          <a:ext cx="0" cy="0"/>
          <a:chOff x="0" y="0"/>
          <a:chExt cx="0" cy="0"/>
        </a:xfrm>
      </p:grpSpPr>
      <p:sp>
        <p:nvSpPr>
          <p:cNvPr id="5" name="Tijdelijke aanduiding voor afbeelding 2"/>
          <p:cNvSpPr>
            <a:spLocks noGrp="1" noChangeAspect="1"/>
          </p:cNvSpPr>
          <p:nvPr userDrawn="1"/>
        </p:nvSpPr>
        <p:spPr bwMode="auto">
          <a:xfrm>
            <a:off x="10056813" y="5289550"/>
            <a:ext cx="8791575" cy="6591300"/>
          </a:xfrm>
          <a:prstGeom prst="rect">
            <a:avLst/>
          </a:prstGeom>
          <a:noFill/>
          <a:ln w="12700">
            <a:noFill/>
            <a:miter lim="800000"/>
            <a:headEnd/>
            <a:tailEnd/>
          </a:ln>
        </p:spPr>
        <p:txBody>
          <a:bodyPr lIns="50800" tIns="50800" rIns="50800" bIns="50800"/>
          <a:lstStyle/>
          <a:p>
            <a:pPr marL="342900" indent="-342900" eaLnBrk="0" hangingPunct="0">
              <a:buFontTx/>
              <a:buChar char="•"/>
              <a:defRPr/>
            </a:pPr>
            <a:endParaRPr lang="nl-NL" sz="2100">
              <a:solidFill>
                <a:srgbClr val="141313"/>
              </a:solidFill>
              <a:latin typeface="Arial" charset="0"/>
              <a:ea typeface="ＭＳ Ｐゴシック" charset="-128"/>
              <a:sym typeface="Kievit-Book" charset="0"/>
            </a:endParaRPr>
          </a:p>
        </p:txBody>
      </p:sp>
      <p:sp>
        <p:nvSpPr>
          <p:cNvPr id="3" name="Tijdelijke aanduiding voor afbeelding 2"/>
          <p:cNvSpPr>
            <a:spLocks noGrp="1" noChangeAspect="1"/>
          </p:cNvSpPr>
          <p:nvPr>
            <p:ph type="pic" idx="1"/>
          </p:nvPr>
        </p:nvSpPr>
        <p:spPr>
          <a:xfrm>
            <a:off x="0" y="1676400"/>
            <a:ext cx="13003200" cy="5727600"/>
          </a:xfrm>
          <a:solidFill>
            <a:schemeClr val="tx1"/>
          </a:solidFill>
          <a:ln w="25400">
            <a:noFill/>
          </a:ln>
        </p:spPr>
        <p:txBody>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dirty="0" smtClean="0">
              <a:sym typeface="Kievit-Book" charset="0"/>
            </a:endParaRPr>
          </a:p>
        </p:txBody>
      </p:sp>
      <p:sp>
        <p:nvSpPr>
          <p:cNvPr id="7" name="Titel 1"/>
          <p:cNvSpPr>
            <a:spLocks noGrp="1"/>
          </p:cNvSpPr>
          <p:nvPr>
            <p:ph type="title"/>
          </p:nvPr>
        </p:nvSpPr>
        <p:spPr>
          <a:xfrm>
            <a:off x="900113" y="990600"/>
            <a:ext cx="11049000" cy="609600"/>
          </a:xfrm>
        </p:spPr>
        <p:txBody>
          <a:bodyPr/>
          <a:lstStyle/>
          <a:p>
            <a:r>
              <a:rPr lang="nl-NL" dirty="0" smtClean="0"/>
              <a:t>Titelstijl van model bewerken</a:t>
            </a:r>
            <a:endParaRPr lang="nl-NL" dirty="0"/>
          </a:p>
        </p:txBody>
      </p:sp>
      <p:sp>
        <p:nvSpPr>
          <p:cNvPr id="11" name="Tijdelijke aanduiding voor tekst 3"/>
          <p:cNvSpPr>
            <a:spLocks noGrp="1"/>
          </p:cNvSpPr>
          <p:nvPr>
            <p:ph type="body" sz="half" idx="2"/>
          </p:nvPr>
        </p:nvSpPr>
        <p:spPr>
          <a:xfrm>
            <a:off x="2159000" y="7543799"/>
            <a:ext cx="8763000" cy="533401"/>
          </a:xfrm>
        </p:spPr>
        <p:txBody>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smtClean="0"/>
              <a:t>Klik om de tekststijl van het model te bewerken</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pening 1 met opsomm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Titelstijl van model bewerken</a:t>
            </a:r>
            <a:endParaRPr lang="nl-NL" dirty="0"/>
          </a:p>
        </p:txBody>
      </p:sp>
      <p:sp>
        <p:nvSpPr>
          <p:cNvPr id="3" name="Tijdelijke aanduiding voor inhoud 2"/>
          <p:cNvSpPr>
            <a:spLocks noGrp="1"/>
          </p:cNvSpPr>
          <p:nvPr>
            <p:ph idx="1"/>
          </p:nvPr>
        </p:nvSpPr>
        <p:spPr/>
        <p:txBody>
          <a:bodyPr/>
          <a:lstStyle>
            <a:lvl1pPr>
              <a:defRPr sz="2500">
                <a:latin typeface="Arial"/>
                <a:cs typeface="Arial"/>
              </a:defRPr>
            </a:lvl1pPr>
            <a:lvl2pPr>
              <a:buFont typeface="Lucida Grande"/>
              <a:buChar char="-"/>
              <a:defRPr sz="2100">
                <a:solidFill>
                  <a:srgbClr val="FFFFFF"/>
                </a:solidFill>
                <a:latin typeface="Arial"/>
                <a:cs typeface="Arial"/>
              </a:defRPr>
            </a:lvl2pPr>
            <a:lvl3pPr>
              <a:buFont typeface="Lucida Grande"/>
              <a:buChar char="-"/>
              <a:defRPr sz="2100">
                <a:solidFill>
                  <a:srgbClr val="FFFFFF"/>
                </a:solidFill>
                <a:latin typeface="Arial"/>
                <a:cs typeface="Arial"/>
              </a:defRPr>
            </a:lvl3pPr>
            <a:lvl4pPr>
              <a:buFont typeface="Lucida Grande"/>
              <a:buChar char="-"/>
              <a:defRPr sz="2100">
                <a:solidFill>
                  <a:srgbClr val="FFFFFF"/>
                </a:solidFill>
                <a:latin typeface="Arial"/>
                <a:cs typeface="Arial"/>
              </a:defRPr>
            </a:lvl4pPr>
            <a:lvl5pPr>
              <a:buFont typeface="Lucida Grande"/>
              <a:buChar char="-"/>
              <a:defRPr sz="2100">
                <a:solidFill>
                  <a:srgbClr val="FFFFFF"/>
                </a:solidFill>
                <a:latin typeface="Arial"/>
                <a:cs typeface="Arial"/>
              </a:defRPr>
            </a:lvl5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pening 2 met opsomming">
    <p:spTree>
      <p:nvGrpSpPr>
        <p:cNvPr id="1" name=""/>
        <p:cNvGrpSpPr/>
        <p:nvPr/>
      </p:nvGrpSpPr>
      <p:grpSpPr>
        <a:xfrm>
          <a:off x="0" y="0"/>
          <a:ext cx="0" cy="0"/>
          <a:chOff x="0" y="0"/>
          <a:chExt cx="0" cy="0"/>
        </a:xfrm>
      </p:grpSpPr>
      <p:sp>
        <p:nvSpPr>
          <p:cNvPr id="2" name="Titel 1"/>
          <p:cNvSpPr>
            <a:spLocks noGrp="1"/>
          </p:cNvSpPr>
          <p:nvPr>
            <p:ph type="title"/>
          </p:nvPr>
        </p:nvSpPr>
        <p:spPr>
          <a:xfrm>
            <a:off x="900113" y="1692275"/>
            <a:ext cx="11430000" cy="1054800"/>
          </a:xfrm>
        </p:spPr>
        <p:txBody>
          <a:bodyPr/>
          <a:lstStyle>
            <a:lvl1pPr>
              <a:defRPr sz="5000"/>
            </a:lvl1pPr>
          </a:lstStyle>
          <a:p>
            <a:r>
              <a:rPr lang="nl-NL" dirty="0" smtClean="0"/>
              <a:t>Titelstijl van model bewerken</a:t>
            </a:r>
            <a:endParaRPr lang="nl-NL" dirty="0"/>
          </a:p>
        </p:txBody>
      </p:sp>
      <p:sp>
        <p:nvSpPr>
          <p:cNvPr id="3" name="Tijdelijke aanduiding voor inhoud 2"/>
          <p:cNvSpPr>
            <a:spLocks noGrp="1"/>
          </p:cNvSpPr>
          <p:nvPr>
            <p:ph idx="1"/>
          </p:nvPr>
        </p:nvSpPr>
        <p:spPr>
          <a:xfrm>
            <a:off x="900113" y="2772000"/>
            <a:ext cx="5284800" cy="5155200"/>
          </a:xfrm>
        </p:spPr>
        <p:txBody>
          <a:bodyPr/>
          <a:lstStyle>
            <a:lvl1pPr>
              <a:defRPr sz="2500">
                <a:latin typeface="Arial"/>
                <a:cs typeface="Arial"/>
              </a:defRPr>
            </a:lvl1pPr>
            <a:lvl2pPr>
              <a:buFont typeface="Lucida Grande"/>
              <a:buChar char="-"/>
              <a:defRPr sz="2100">
                <a:solidFill>
                  <a:srgbClr val="FFFFFF"/>
                </a:solidFill>
                <a:latin typeface="Arial"/>
                <a:cs typeface="Arial"/>
              </a:defRPr>
            </a:lvl2pPr>
            <a:lvl3pPr>
              <a:buFont typeface="Lucida Grande"/>
              <a:buChar char="-"/>
              <a:defRPr sz="2100">
                <a:solidFill>
                  <a:srgbClr val="FFFFFF"/>
                </a:solidFill>
                <a:latin typeface="Arial"/>
                <a:cs typeface="Arial"/>
              </a:defRPr>
            </a:lvl3pPr>
            <a:lvl4pPr>
              <a:buFont typeface="Lucida Grande"/>
              <a:buChar char="-"/>
              <a:defRPr sz="2100">
                <a:solidFill>
                  <a:srgbClr val="FFFFFF"/>
                </a:solidFill>
                <a:latin typeface="Arial"/>
                <a:cs typeface="Arial"/>
              </a:defRPr>
            </a:lvl4pPr>
            <a:lvl5pPr>
              <a:buFont typeface="Lucida Grande"/>
              <a:buChar char="-"/>
              <a:defRPr sz="2100">
                <a:solidFill>
                  <a:srgbClr val="FFFFFF"/>
                </a:solidFill>
                <a:latin typeface="Arial"/>
                <a:cs typeface="Arial"/>
              </a:defRPr>
            </a:lvl5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7" name="Tijdelijke aanduiding voor afbeelding 2"/>
          <p:cNvSpPr>
            <a:spLocks noGrp="1" noChangeAspect="1"/>
          </p:cNvSpPr>
          <p:nvPr>
            <p:ph type="pic" idx="12"/>
          </p:nvPr>
        </p:nvSpPr>
        <p:spPr>
          <a:xfrm rot="240000">
            <a:off x="6785903" y="3124973"/>
            <a:ext cx="5760000" cy="3960000"/>
          </a:xfrm>
          <a:solidFill>
            <a:schemeClr val="tx1"/>
          </a:solidFill>
          <a:ln w="25400">
            <a:solidFill>
              <a:schemeClr val="tx1"/>
            </a:solidFill>
          </a:ln>
          <a:effectLst>
            <a:outerShdw blurRad="50800" dist="38100" dir="2700000">
              <a:srgbClr val="000000">
                <a:alpha val="43000"/>
              </a:srgbClr>
            </a:outerShdw>
          </a:effectLst>
        </p:spPr>
        <p:txBody>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dirty="0" smtClean="0">
              <a:sym typeface="Kievit-Book" charset="0"/>
            </a:endParaRPr>
          </a:p>
        </p:txBody>
      </p:sp>
      <p:sp>
        <p:nvSpPr>
          <p:cNvPr id="8" name="Tijdelijke aanduiding voor afbeelding 2"/>
          <p:cNvSpPr>
            <a:spLocks noGrp="1" noChangeAspect="1"/>
          </p:cNvSpPr>
          <p:nvPr>
            <p:ph type="pic" idx="11"/>
          </p:nvPr>
        </p:nvSpPr>
        <p:spPr>
          <a:xfrm rot="21420000">
            <a:off x="6525879" y="3232016"/>
            <a:ext cx="5760000" cy="3960000"/>
          </a:xfrm>
          <a:solidFill>
            <a:schemeClr val="tx1"/>
          </a:solidFill>
          <a:ln w="25400">
            <a:solidFill>
              <a:schemeClr val="tx1"/>
            </a:solidFill>
          </a:ln>
          <a:effectLst>
            <a:outerShdw blurRad="50800" dist="38100" dir="2700000">
              <a:srgbClr val="000000">
                <a:alpha val="43000"/>
              </a:srgbClr>
            </a:outerShdw>
          </a:effectLst>
        </p:spPr>
        <p:txBody>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dirty="0" smtClean="0">
              <a:sym typeface="Kievit-Book" charset="0"/>
            </a:endParaRPr>
          </a:p>
        </p:txBody>
      </p:sp>
      <p:sp>
        <p:nvSpPr>
          <p:cNvPr id="11" name="Tijdelijke aanduiding voor afbeelding 2"/>
          <p:cNvSpPr>
            <a:spLocks noGrp="1" noChangeAspect="1"/>
          </p:cNvSpPr>
          <p:nvPr>
            <p:ph type="pic" idx="10"/>
          </p:nvPr>
        </p:nvSpPr>
        <p:spPr>
          <a:xfrm>
            <a:off x="6731000" y="3126600"/>
            <a:ext cx="5760000" cy="3960000"/>
          </a:xfrm>
          <a:solidFill>
            <a:schemeClr val="tx1"/>
          </a:solidFill>
          <a:ln w="25400">
            <a:solidFill>
              <a:schemeClr val="tx1"/>
            </a:solidFill>
          </a:ln>
          <a:effectLst>
            <a:outerShdw blurRad="50800" dist="38100" dir="2700000">
              <a:srgbClr val="000000">
                <a:alpha val="43000"/>
              </a:srgbClr>
            </a:outerShdw>
          </a:effectLst>
        </p:spPr>
        <p:txBody>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sym typeface="Kievit-Book" charset="0"/>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4_Opening 2 zonder opsomming">
    <p:spTree>
      <p:nvGrpSpPr>
        <p:cNvPr id="1" name=""/>
        <p:cNvGrpSpPr/>
        <p:nvPr/>
      </p:nvGrpSpPr>
      <p:grpSpPr>
        <a:xfrm>
          <a:off x="0" y="0"/>
          <a:ext cx="0" cy="0"/>
          <a:chOff x="0" y="0"/>
          <a:chExt cx="0" cy="0"/>
        </a:xfrm>
      </p:grpSpPr>
      <p:sp>
        <p:nvSpPr>
          <p:cNvPr id="13" name="Tijdelijke aanduiding voor afbeelding 2"/>
          <p:cNvSpPr>
            <a:spLocks noGrp="1" noChangeAspect="1"/>
          </p:cNvSpPr>
          <p:nvPr>
            <p:ph type="pic" idx="12"/>
          </p:nvPr>
        </p:nvSpPr>
        <p:spPr>
          <a:xfrm rot="240000">
            <a:off x="6785903" y="3124973"/>
            <a:ext cx="5760000" cy="3960000"/>
          </a:xfrm>
          <a:solidFill>
            <a:schemeClr val="tx1"/>
          </a:solidFill>
          <a:ln w="25400">
            <a:solidFill>
              <a:schemeClr val="tx1"/>
            </a:solidFill>
          </a:ln>
          <a:effectLst>
            <a:outerShdw blurRad="50800" dist="38100" dir="2700000">
              <a:srgbClr val="000000">
                <a:alpha val="43000"/>
              </a:srgbClr>
            </a:outerShdw>
          </a:effectLst>
        </p:spPr>
        <p:txBody>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dirty="0" smtClean="0">
              <a:sym typeface="Kievit-Book" charset="0"/>
            </a:endParaRPr>
          </a:p>
        </p:txBody>
      </p:sp>
      <p:sp>
        <p:nvSpPr>
          <p:cNvPr id="10" name="Tijdelijke aanduiding voor afbeelding 2"/>
          <p:cNvSpPr>
            <a:spLocks noGrp="1" noChangeAspect="1"/>
          </p:cNvSpPr>
          <p:nvPr>
            <p:ph type="pic" idx="11"/>
          </p:nvPr>
        </p:nvSpPr>
        <p:spPr>
          <a:xfrm rot="21420000">
            <a:off x="6525879" y="3232016"/>
            <a:ext cx="5760000" cy="3960000"/>
          </a:xfrm>
          <a:solidFill>
            <a:schemeClr val="tx1"/>
          </a:solidFill>
          <a:ln w="25400">
            <a:solidFill>
              <a:schemeClr val="tx1"/>
            </a:solidFill>
          </a:ln>
          <a:effectLst>
            <a:outerShdw blurRad="50800" dist="38100" dir="2700000">
              <a:srgbClr val="000000">
                <a:alpha val="43000"/>
              </a:srgbClr>
            </a:outerShdw>
          </a:effectLst>
        </p:spPr>
        <p:txBody>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dirty="0" smtClean="0">
              <a:sym typeface="Kievit-Book" charset="0"/>
            </a:endParaRPr>
          </a:p>
        </p:txBody>
      </p:sp>
      <p:sp>
        <p:nvSpPr>
          <p:cNvPr id="2" name="Titel 1"/>
          <p:cNvSpPr>
            <a:spLocks noGrp="1"/>
          </p:cNvSpPr>
          <p:nvPr>
            <p:ph type="title"/>
          </p:nvPr>
        </p:nvSpPr>
        <p:spPr>
          <a:xfrm>
            <a:off x="900113" y="1692275"/>
            <a:ext cx="11430000" cy="1054800"/>
          </a:xfrm>
        </p:spPr>
        <p:txBody>
          <a:bodyPr/>
          <a:lstStyle>
            <a:lvl1pPr>
              <a:defRPr sz="5000"/>
            </a:lvl1pPr>
          </a:lstStyle>
          <a:p>
            <a:r>
              <a:rPr lang="nl-NL" dirty="0" smtClean="0"/>
              <a:t>Titelstijl van model bewerken</a:t>
            </a:r>
            <a:endParaRPr lang="nl-NL" dirty="0"/>
          </a:p>
        </p:txBody>
      </p:sp>
      <p:sp>
        <p:nvSpPr>
          <p:cNvPr id="3" name="Tijdelijke aanduiding voor inhoud 2"/>
          <p:cNvSpPr>
            <a:spLocks noGrp="1"/>
          </p:cNvSpPr>
          <p:nvPr>
            <p:ph idx="1"/>
          </p:nvPr>
        </p:nvSpPr>
        <p:spPr>
          <a:xfrm>
            <a:off x="900113" y="2772000"/>
            <a:ext cx="5284800" cy="5155200"/>
          </a:xfrm>
        </p:spPr>
        <p:txBody>
          <a:bodyPr/>
          <a:lstStyle>
            <a:lvl1pPr marL="0" indent="0">
              <a:buNone/>
              <a:defRPr sz="2500">
                <a:latin typeface="Arial"/>
                <a:cs typeface="Arial"/>
              </a:defRPr>
            </a:lvl1pPr>
            <a:lvl2pPr marL="0" indent="0">
              <a:buFont typeface="Arial"/>
              <a:buNone/>
              <a:defRPr sz="2500">
                <a:latin typeface="Arial"/>
                <a:cs typeface="Arial"/>
              </a:defRPr>
            </a:lvl2pPr>
            <a:lvl3pPr marL="0" indent="0">
              <a:buFont typeface="Arial"/>
              <a:buNone/>
              <a:defRPr sz="2500">
                <a:latin typeface="Arial"/>
                <a:cs typeface="Arial"/>
              </a:defRPr>
            </a:lvl3pPr>
            <a:lvl4pPr marL="0" indent="0">
              <a:buFont typeface="Arial"/>
              <a:buNone/>
              <a:defRPr sz="2500">
                <a:latin typeface="Arial"/>
                <a:cs typeface="Arial"/>
              </a:defRPr>
            </a:lvl4pPr>
            <a:lvl5pPr marL="0" indent="0">
              <a:buFont typeface="Arial"/>
              <a:buNone/>
              <a:defRPr sz="2500">
                <a:latin typeface="Arial"/>
                <a:cs typeface="Arial"/>
              </a:defRPr>
            </a:lvl5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9" name="Tijdelijke aanduiding voor afbeelding 2"/>
          <p:cNvSpPr>
            <a:spLocks noGrp="1" noChangeAspect="1"/>
          </p:cNvSpPr>
          <p:nvPr>
            <p:ph type="pic" idx="10"/>
          </p:nvPr>
        </p:nvSpPr>
        <p:spPr>
          <a:xfrm>
            <a:off x="6731000" y="3126600"/>
            <a:ext cx="5760000" cy="3960000"/>
          </a:xfrm>
          <a:solidFill>
            <a:schemeClr val="tx1"/>
          </a:solidFill>
          <a:ln w="25400">
            <a:solidFill>
              <a:schemeClr val="tx1"/>
            </a:solidFill>
          </a:ln>
          <a:effectLst>
            <a:outerShdw blurRad="50800" dist="38100" dir="2700000">
              <a:srgbClr val="000000">
                <a:alpha val="43000"/>
              </a:srgbClr>
            </a:outerShdw>
          </a:effectLst>
        </p:spPr>
        <p:txBody>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dirty="0" smtClean="0">
              <a:sym typeface="Kievit-Book" charset="0"/>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 kolom">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Titelstijl van model bewerken</a:t>
            </a:r>
            <a:endParaRPr lang="nl-NL" dirty="0"/>
          </a:p>
        </p:txBody>
      </p:sp>
      <p:sp>
        <p:nvSpPr>
          <p:cNvPr id="3" name="Tijdelijke aanduiding voor inhoud 2"/>
          <p:cNvSpPr>
            <a:spLocks noGrp="1"/>
          </p:cNvSpPr>
          <p:nvPr>
            <p:ph idx="1"/>
          </p:nvPr>
        </p:nvSpPr>
        <p:spPr/>
        <p:txBody>
          <a:bodyPr/>
          <a:lstStyle>
            <a:lvl1pPr marL="0" indent="0">
              <a:buNone/>
              <a:defRPr sz="2500">
                <a:latin typeface="+mn-lt"/>
              </a:defRPr>
            </a:lvl1pPr>
            <a:lvl2pPr marL="0" indent="0">
              <a:buFont typeface="Lucida Grande"/>
              <a:buNone/>
              <a:defRPr sz="2500">
                <a:latin typeface="+mn-lt"/>
              </a:defRPr>
            </a:lvl2pPr>
            <a:lvl3pPr marL="0" indent="0">
              <a:buFont typeface="Lucida Grande"/>
              <a:buNone/>
              <a:defRPr sz="2500">
                <a:latin typeface="+mn-lt"/>
              </a:defRPr>
            </a:lvl3pPr>
            <a:lvl4pPr marL="0" indent="0">
              <a:buFont typeface="Lucida Grande"/>
              <a:buNone/>
              <a:defRPr sz="2500">
                <a:latin typeface="+mn-lt"/>
              </a:defRPr>
            </a:lvl4pPr>
            <a:lvl5pPr marL="0" indent="0">
              <a:buFont typeface="Lucida Grande"/>
              <a:buNone/>
              <a:defRPr sz="2500">
                <a:latin typeface="+mn-lt"/>
              </a:defRPr>
            </a:lvl5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 kolom opsomm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Titelstijl van model bewerken</a:t>
            </a:r>
            <a:endParaRPr lang="nl-NL" dirty="0"/>
          </a:p>
        </p:txBody>
      </p:sp>
      <p:sp>
        <p:nvSpPr>
          <p:cNvPr id="3" name="Tijdelijke aanduiding voor inhoud 2"/>
          <p:cNvSpPr>
            <a:spLocks noGrp="1"/>
          </p:cNvSpPr>
          <p:nvPr>
            <p:ph idx="1"/>
          </p:nvPr>
        </p:nvSpPr>
        <p:spPr/>
        <p:txBody>
          <a:bodyPr/>
          <a:lstStyle>
            <a:lvl1pPr>
              <a:defRPr sz="2500">
                <a:latin typeface="+mn-lt"/>
              </a:defRPr>
            </a:lvl1pPr>
            <a:lvl2pPr>
              <a:buFont typeface="Lucida Grande"/>
              <a:buChar char="-"/>
              <a:defRPr sz="2100">
                <a:latin typeface="+mn-lt"/>
              </a:defRPr>
            </a:lvl2pPr>
            <a:lvl3pPr>
              <a:buFont typeface="Lucida Grande"/>
              <a:buChar char="-"/>
              <a:defRPr sz="2100">
                <a:latin typeface="+mn-lt"/>
              </a:defRPr>
            </a:lvl3pPr>
            <a:lvl4pPr>
              <a:buFont typeface="Lucida Grande"/>
              <a:buChar char="-"/>
              <a:defRPr sz="2100">
                <a:latin typeface="+mn-lt"/>
              </a:defRPr>
            </a:lvl4pPr>
            <a:lvl5pPr>
              <a:buFont typeface="Lucida Grande"/>
              <a:buChar char="-"/>
              <a:defRPr sz="2100">
                <a:latin typeface="+mn-lt"/>
              </a:defRPr>
            </a:lvl5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kolomm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4" name="Tijdelijke aanduiding voor inhoud 2"/>
          <p:cNvSpPr>
            <a:spLocks noGrp="1"/>
          </p:cNvSpPr>
          <p:nvPr>
            <p:ph idx="1"/>
          </p:nvPr>
        </p:nvSpPr>
        <p:spPr>
          <a:xfrm>
            <a:off x="900113" y="2070100"/>
            <a:ext cx="11049000" cy="6007100"/>
          </a:xfrm>
        </p:spPr>
        <p:txBody>
          <a:bodyPr numCol="2"/>
          <a:lstStyle>
            <a:lvl1pPr marL="0" indent="0">
              <a:buNone/>
              <a:defRPr sz="2500">
                <a:latin typeface="+mn-lt"/>
              </a:defRPr>
            </a:lvl1pPr>
            <a:lvl2pPr marL="0" indent="0">
              <a:buFont typeface="Lucida Grande"/>
              <a:buNone/>
              <a:defRPr sz="2500">
                <a:latin typeface="+mn-lt"/>
              </a:defRPr>
            </a:lvl2pPr>
            <a:lvl3pPr marL="0" indent="0">
              <a:buFont typeface="Lucida Grande"/>
              <a:buNone/>
              <a:defRPr sz="2500">
                <a:latin typeface="+mn-lt"/>
              </a:defRPr>
            </a:lvl3pPr>
            <a:lvl4pPr marL="0" indent="0">
              <a:buFont typeface="Lucida Grande"/>
              <a:buNone/>
              <a:defRPr sz="2500">
                <a:latin typeface="+mn-lt"/>
              </a:defRPr>
            </a:lvl4pPr>
            <a:lvl5pPr marL="0" indent="0">
              <a:buFont typeface="Lucida Grande"/>
              <a:buNone/>
              <a:defRPr sz="2500">
                <a:latin typeface="+mn-lt"/>
              </a:defRPr>
            </a:lvl5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kolommen opsomm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4" name="Tijdelijke aanduiding voor inhoud 2"/>
          <p:cNvSpPr>
            <a:spLocks noGrp="1"/>
          </p:cNvSpPr>
          <p:nvPr>
            <p:ph idx="1"/>
          </p:nvPr>
        </p:nvSpPr>
        <p:spPr>
          <a:xfrm>
            <a:off x="900113" y="2070100"/>
            <a:ext cx="11049000" cy="6007100"/>
          </a:xfrm>
        </p:spPr>
        <p:txBody>
          <a:bodyPr numCol="2"/>
          <a:lstStyle>
            <a:lvl1pPr>
              <a:defRPr sz="2500">
                <a:latin typeface="+mn-lt"/>
              </a:defRPr>
            </a:lvl1pPr>
            <a:lvl2pPr>
              <a:buFont typeface="Lucida Grande"/>
              <a:buChar char="-"/>
              <a:defRPr sz="2100">
                <a:latin typeface="+mn-lt"/>
              </a:defRPr>
            </a:lvl2pPr>
            <a:lvl3pPr>
              <a:buFont typeface="Lucida Grande"/>
              <a:buChar char="-"/>
              <a:defRPr sz="2100">
                <a:latin typeface="+mn-lt"/>
              </a:defRPr>
            </a:lvl3pPr>
            <a:lvl4pPr>
              <a:buFont typeface="Lucida Grande"/>
              <a:buChar char="-"/>
              <a:defRPr sz="2100">
                <a:latin typeface="+mn-lt"/>
              </a:defRPr>
            </a:lvl4pPr>
            <a:lvl5pPr>
              <a:buFont typeface="Lucida Grande"/>
              <a:buChar char="-"/>
              <a:defRPr sz="2100">
                <a:latin typeface="+mn-lt"/>
              </a:defRPr>
            </a:lvl5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kolom met afbeeld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Titelstijl van model bewerken</a:t>
            </a:r>
            <a:endParaRPr lang="nl-NL" dirty="0"/>
          </a:p>
        </p:txBody>
      </p:sp>
      <p:sp>
        <p:nvSpPr>
          <p:cNvPr id="3" name="Tijdelijke aanduiding voor inhoud 2"/>
          <p:cNvSpPr>
            <a:spLocks noGrp="1"/>
          </p:cNvSpPr>
          <p:nvPr>
            <p:ph sz="half" idx="1"/>
          </p:nvPr>
        </p:nvSpPr>
        <p:spPr>
          <a:xfrm>
            <a:off x="900000" y="2070000"/>
            <a:ext cx="5328000" cy="6007100"/>
          </a:xfrm>
        </p:spPr>
        <p:txBody>
          <a:bodyPr/>
          <a:lstStyle>
            <a:lvl1pPr marL="0" indent="0">
              <a:buNone/>
              <a:defRPr sz="2500">
                <a:latin typeface="+mn-lt"/>
              </a:defRPr>
            </a:lvl1pPr>
            <a:lvl2pPr marL="0" indent="0">
              <a:buFont typeface="Arial"/>
              <a:buNone/>
              <a:defRPr sz="2500">
                <a:latin typeface="+mn-lt"/>
              </a:defRPr>
            </a:lvl2pPr>
            <a:lvl3pPr marL="0" indent="0">
              <a:buFont typeface="Arial"/>
              <a:buNone/>
              <a:defRPr sz="2500">
                <a:latin typeface="+mn-lt"/>
              </a:defRPr>
            </a:lvl3pPr>
            <a:lvl4pPr marL="0" indent="0">
              <a:buFont typeface="Arial"/>
              <a:buNone/>
              <a:defRPr sz="2500">
                <a:latin typeface="+mn-lt"/>
              </a:defRPr>
            </a:lvl4pPr>
            <a:lvl5pPr marL="0" indent="0">
              <a:buFont typeface="Arial"/>
              <a:buNone/>
              <a:defRPr sz="2500">
                <a:latin typeface="+mn-lt"/>
              </a:defRPr>
            </a:lvl5pPr>
            <a:lvl6pPr>
              <a:defRPr sz="1800"/>
            </a:lvl6pPr>
            <a:lvl7pPr>
              <a:defRPr sz="1800"/>
            </a:lvl7pPr>
            <a:lvl8pPr>
              <a:defRPr sz="1800"/>
            </a:lvl8pPr>
            <a:lvl9pPr>
              <a:defRPr sz="1800"/>
            </a:lvl9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5" name="Tijdelijke aanduiding voor afbeelding 2"/>
          <p:cNvSpPr>
            <a:spLocks noGrp="1" noChangeAspect="1"/>
          </p:cNvSpPr>
          <p:nvPr>
            <p:ph type="pic" idx="10"/>
          </p:nvPr>
        </p:nvSpPr>
        <p:spPr>
          <a:xfrm>
            <a:off x="6577200" y="2133600"/>
            <a:ext cx="5328000" cy="3679643"/>
          </a:xfrm>
          <a:solidFill>
            <a:schemeClr val="tx1"/>
          </a:solidFill>
          <a:ln w="25400">
            <a:solidFill>
              <a:schemeClr val="tx1"/>
            </a:solidFill>
          </a:ln>
          <a:effectLst>
            <a:outerShdw blurRad="50800" dist="38100" dir="2700000">
              <a:srgbClr val="000000">
                <a:alpha val="43000"/>
              </a:srgbClr>
            </a:outerShdw>
          </a:effectLst>
        </p:spPr>
        <p:txBody>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sym typeface="Kievit-Book" charset="0"/>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6.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image" Target="../media/image5.jpe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theme" Target="../theme/theme2.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900113" y="1692275"/>
            <a:ext cx="11430000" cy="1054100"/>
          </a:xfrm>
          <a:prstGeom prst="rect">
            <a:avLst/>
          </a:prstGeom>
          <a:noFill/>
          <a:ln w="12700">
            <a:noFill/>
            <a:miter lim="800000"/>
            <a:headEnd/>
            <a:tailEnd/>
          </a:ln>
        </p:spPr>
        <p:txBody>
          <a:bodyPr vert="horz" wrap="square" lIns="50800" tIns="50800" rIns="50800" bIns="50800" numCol="1" anchor="t" anchorCtr="0" compatLnSpc="1">
            <a:prstTxWarp prst="textNoShape">
              <a:avLst/>
            </a:prstTxWarp>
          </a:bodyPr>
          <a:lstStyle/>
          <a:p>
            <a:pPr lvl="0"/>
            <a:endParaRPr lang="nl-NL" smtClean="0">
              <a:sym typeface="Kievit-Medium" charset="0"/>
            </a:endParaRPr>
          </a:p>
        </p:txBody>
      </p:sp>
      <p:sp>
        <p:nvSpPr>
          <p:cNvPr id="1027" name="Rectangle 2"/>
          <p:cNvSpPr>
            <a:spLocks noGrp="1" noChangeArrowheads="1"/>
          </p:cNvSpPr>
          <p:nvPr>
            <p:ph type="body" idx="1"/>
          </p:nvPr>
        </p:nvSpPr>
        <p:spPr bwMode="auto">
          <a:xfrm>
            <a:off x="900113" y="2771775"/>
            <a:ext cx="11430000" cy="5156200"/>
          </a:xfrm>
          <a:prstGeom prst="rect">
            <a:avLst/>
          </a:prstGeom>
          <a:noFill/>
          <a:ln w="12700">
            <a:noFill/>
            <a:miter lim="800000"/>
            <a:headEnd/>
            <a:tailEnd/>
          </a:ln>
        </p:spPr>
        <p:txBody>
          <a:bodyPr vert="horz" wrap="square" lIns="50800" tIns="50800" rIns="50800" bIns="50800" numCol="1" anchor="t" anchorCtr="0" compatLnSpc="1">
            <a:prstTxWarp prst="textNoShape">
              <a:avLst/>
            </a:prstTxWarp>
          </a:bodyPr>
          <a:lstStyle/>
          <a:p>
            <a:pPr lvl="0"/>
            <a:endParaRPr lang="nl-NL" smtClean="0">
              <a:sym typeface="Kievit-Book" charset="0"/>
            </a:endParaRPr>
          </a:p>
        </p:txBody>
      </p:sp>
      <p:sp>
        <p:nvSpPr>
          <p:cNvPr id="2" name="Line 3"/>
          <p:cNvSpPr>
            <a:spLocks noChangeShapeType="1"/>
          </p:cNvSpPr>
          <p:nvPr/>
        </p:nvSpPr>
        <p:spPr bwMode="auto">
          <a:xfrm>
            <a:off x="0" y="8483600"/>
            <a:ext cx="13003213" cy="0"/>
          </a:xfrm>
          <a:prstGeom prst="line">
            <a:avLst/>
          </a:prstGeom>
          <a:noFill/>
          <a:ln w="25400" cap="flat">
            <a:solidFill>
              <a:schemeClr val="tx1"/>
            </a:solidFill>
            <a:prstDash val="solid"/>
            <a:miter lim="800000"/>
            <a:headEnd type="none" w="med" len="med"/>
            <a:tailEnd type="none" w="med" len="med"/>
          </a:ln>
        </p:spPr>
        <p:txBody>
          <a:bodyPr lIns="0" tIns="0" rIns="0" bIns="0"/>
          <a:lstStyle/>
          <a:p>
            <a:pPr algn="ctr">
              <a:defRPr/>
            </a:pPr>
            <a:endParaRPr lang="nl-NL">
              <a:cs typeface="ヒラギノ明朝 ProN W3" charset="-128"/>
            </a:endParaRPr>
          </a:p>
        </p:txBody>
      </p:sp>
      <p:sp>
        <p:nvSpPr>
          <p:cNvPr id="7" name="Rectangle 2"/>
          <p:cNvSpPr txBox="1">
            <a:spLocks noChangeArrowheads="1"/>
          </p:cNvSpPr>
          <p:nvPr userDrawn="1"/>
        </p:nvSpPr>
        <p:spPr bwMode="auto">
          <a:xfrm>
            <a:off x="1066800" y="2921000"/>
            <a:ext cx="11430000" cy="5156200"/>
          </a:xfrm>
          <a:prstGeom prst="rect">
            <a:avLst/>
          </a:prstGeom>
          <a:noFill/>
          <a:ln w="12700">
            <a:noFill/>
            <a:miter lim="800000"/>
            <a:headEnd/>
            <a:tailEnd/>
          </a:ln>
        </p:spPr>
        <p:txBody>
          <a:bodyPr lIns="50800" tIns="50800" rIns="50800" bIns="50800"/>
          <a:lstStyle/>
          <a:p>
            <a:pPr marL="342900" indent="-342900" eaLnBrk="0" hangingPunct="0">
              <a:buFont typeface="Arial" charset="0"/>
              <a:buChar char="•"/>
              <a:defRPr/>
            </a:pPr>
            <a:endParaRPr lang="nl-NL" sz="3000">
              <a:solidFill>
                <a:srgbClr val="141313"/>
              </a:solidFill>
              <a:latin typeface="Arial" charset="0"/>
              <a:sym typeface="Kievit-Book" charset="0"/>
            </a:endParaRPr>
          </a:p>
        </p:txBody>
      </p:sp>
      <p:pic>
        <p:nvPicPr>
          <p:cNvPr id="1030" name="Afbeelding 5" descr="RU_E_A4_diap.psd"/>
          <p:cNvPicPr>
            <a:picLocks noChangeAspect="1"/>
          </p:cNvPicPr>
          <p:nvPr userDrawn="1"/>
        </p:nvPicPr>
        <p:blipFill>
          <a:blip r:embed="rId7"/>
          <a:srcRect/>
          <a:stretch>
            <a:fillRect/>
          </a:stretch>
        </p:blipFill>
        <p:spPr bwMode="auto">
          <a:xfrm>
            <a:off x="8826500" y="8802688"/>
            <a:ext cx="3673475" cy="638175"/>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4289" r:id="rId1"/>
    <p:sldLayoutId id="2147484290" r:id="rId2"/>
    <p:sldLayoutId id="2147484291" r:id="rId3"/>
    <p:sldLayoutId id="2147484292" r:id="rId4"/>
  </p:sldLayoutIdLst>
  <p:transition/>
  <p:timing>
    <p:tnLst>
      <p:par>
        <p:cTn id="1" dur="indefinite" restart="never" nodeType="tmRoot"/>
      </p:par>
    </p:tnLst>
  </p:timing>
  <p:hf sldNum="0" hdr="0" dt="0"/>
  <p:txStyles>
    <p:titleStyle>
      <a:lvl1pPr algn="l" rtl="0" eaLnBrk="0" fontAlgn="base" hangingPunct="0">
        <a:spcBef>
          <a:spcPct val="0"/>
        </a:spcBef>
        <a:spcAft>
          <a:spcPct val="0"/>
        </a:spcAft>
        <a:defRPr sz="5000">
          <a:solidFill>
            <a:schemeClr val="tx1"/>
          </a:solidFill>
          <a:latin typeface="Arial"/>
          <a:ea typeface="ＭＳ Ｐゴシック" charset="-128"/>
          <a:cs typeface="Arial"/>
          <a:sym typeface="Kievit-Medium" charset="0"/>
        </a:defRPr>
      </a:lvl1pPr>
      <a:lvl2pPr algn="l" rtl="0" eaLnBrk="0" fontAlgn="base" hangingPunct="0">
        <a:spcBef>
          <a:spcPct val="0"/>
        </a:spcBef>
        <a:spcAft>
          <a:spcPct val="0"/>
        </a:spcAft>
        <a:defRPr sz="5000">
          <a:solidFill>
            <a:schemeClr val="tx1"/>
          </a:solidFill>
          <a:latin typeface="Arial" charset="0"/>
          <a:ea typeface="ＭＳ Ｐゴシック" charset="-128"/>
          <a:cs typeface="Arial" charset="0"/>
          <a:sym typeface="Kievit-Medium" charset="0"/>
        </a:defRPr>
      </a:lvl2pPr>
      <a:lvl3pPr algn="l" rtl="0" eaLnBrk="0" fontAlgn="base" hangingPunct="0">
        <a:spcBef>
          <a:spcPct val="0"/>
        </a:spcBef>
        <a:spcAft>
          <a:spcPct val="0"/>
        </a:spcAft>
        <a:defRPr sz="5000">
          <a:solidFill>
            <a:schemeClr val="tx1"/>
          </a:solidFill>
          <a:latin typeface="Arial" charset="0"/>
          <a:ea typeface="ＭＳ Ｐゴシック" charset="-128"/>
          <a:cs typeface="Arial" charset="0"/>
          <a:sym typeface="Kievit-Medium" charset="0"/>
        </a:defRPr>
      </a:lvl3pPr>
      <a:lvl4pPr algn="l" rtl="0" eaLnBrk="0" fontAlgn="base" hangingPunct="0">
        <a:spcBef>
          <a:spcPct val="0"/>
        </a:spcBef>
        <a:spcAft>
          <a:spcPct val="0"/>
        </a:spcAft>
        <a:defRPr sz="5000">
          <a:solidFill>
            <a:schemeClr val="tx1"/>
          </a:solidFill>
          <a:latin typeface="Arial" charset="0"/>
          <a:ea typeface="ＭＳ Ｐゴシック" charset="-128"/>
          <a:cs typeface="Arial" charset="0"/>
          <a:sym typeface="Kievit-Medium" charset="0"/>
        </a:defRPr>
      </a:lvl4pPr>
      <a:lvl5pPr algn="l" rtl="0" eaLnBrk="0" fontAlgn="base" hangingPunct="0">
        <a:spcBef>
          <a:spcPct val="0"/>
        </a:spcBef>
        <a:spcAft>
          <a:spcPct val="0"/>
        </a:spcAft>
        <a:defRPr sz="5000">
          <a:solidFill>
            <a:schemeClr val="tx1"/>
          </a:solidFill>
          <a:latin typeface="Arial" charset="0"/>
          <a:ea typeface="ＭＳ Ｐゴシック" charset="-128"/>
          <a:cs typeface="Arial" charset="0"/>
          <a:sym typeface="Kievit-Medium" charset="0"/>
        </a:defRPr>
      </a:lvl5pPr>
      <a:lvl6pPr marL="457200" algn="l" rtl="0" fontAlgn="base">
        <a:spcBef>
          <a:spcPct val="0"/>
        </a:spcBef>
        <a:spcAft>
          <a:spcPct val="0"/>
        </a:spcAft>
        <a:defRPr sz="6400">
          <a:solidFill>
            <a:schemeClr val="tx1"/>
          </a:solidFill>
          <a:latin typeface="Kievit-Medium" charset="0"/>
          <a:ea typeface="ヒラギノ角ゴ ProN W6" charset="-128"/>
          <a:cs typeface="ヒラギノ角ゴ ProN W6" charset="-128"/>
          <a:sym typeface="Kievit-Medium" charset="0"/>
        </a:defRPr>
      </a:lvl6pPr>
      <a:lvl7pPr marL="914400" algn="l" rtl="0" fontAlgn="base">
        <a:spcBef>
          <a:spcPct val="0"/>
        </a:spcBef>
        <a:spcAft>
          <a:spcPct val="0"/>
        </a:spcAft>
        <a:defRPr sz="6400">
          <a:solidFill>
            <a:schemeClr val="tx1"/>
          </a:solidFill>
          <a:latin typeface="Kievit-Medium" charset="0"/>
          <a:ea typeface="ヒラギノ角ゴ ProN W6" charset="-128"/>
          <a:cs typeface="ヒラギノ角ゴ ProN W6" charset="-128"/>
          <a:sym typeface="Kievit-Medium" charset="0"/>
        </a:defRPr>
      </a:lvl7pPr>
      <a:lvl8pPr marL="1371600" algn="l" rtl="0" fontAlgn="base">
        <a:spcBef>
          <a:spcPct val="0"/>
        </a:spcBef>
        <a:spcAft>
          <a:spcPct val="0"/>
        </a:spcAft>
        <a:defRPr sz="6400">
          <a:solidFill>
            <a:schemeClr val="tx1"/>
          </a:solidFill>
          <a:latin typeface="Kievit-Medium" charset="0"/>
          <a:ea typeface="ヒラギノ角ゴ ProN W6" charset="-128"/>
          <a:cs typeface="ヒラギノ角ゴ ProN W6" charset="-128"/>
          <a:sym typeface="Kievit-Medium" charset="0"/>
        </a:defRPr>
      </a:lvl8pPr>
      <a:lvl9pPr marL="1828800" algn="l" rtl="0" fontAlgn="base">
        <a:spcBef>
          <a:spcPct val="0"/>
        </a:spcBef>
        <a:spcAft>
          <a:spcPct val="0"/>
        </a:spcAft>
        <a:defRPr sz="6400">
          <a:solidFill>
            <a:schemeClr val="tx1"/>
          </a:solidFill>
          <a:latin typeface="Kievit-Medium" charset="0"/>
          <a:ea typeface="ヒラギノ角ゴ ProN W6" charset="-128"/>
          <a:cs typeface="ヒラギノ角ゴ ProN W6" charset="-128"/>
          <a:sym typeface="Kievit-Medium" charset="0"/>
        </a:defRPr>
      </a:lvl9pPr>
    </p:titleStyle>
    <p:bodyStyle>
      <a:lvl1pPr marL="342900" indent="-342900" algn="l" rtl="0" eaLnBrk="0" fontAlgn="base" hangingPunct="0">
        <a:spcBef>
          <a:spcPct val="0"/>
        </a:spcBef>
        <a:spcAft>
          <a:spcPct val="0"/>
        </a:spcAft>
        <a:buFont typeface="Arial" pitchFamily="34" charset="0"/>
        <a:buChar char="•"/>
        <a:defRPr sz="2500">
          <a:solidFill>
            <a:schemeClr val="tx1"/>
          </a:solidFill>
          <a:latin typeface="Arial"/>
          <a:ea typeface="ＭＳ Ｐゴシック" charset="-128"/>
          <a:cs typeface="Arial"/>
          <a:sym typeface="Kievit-Book" charset="0"/>
        </a:defRPr>
      </a:lvl1pPr>
      <a:lvl2pPr marL="742950" indent="-285750" algn="l" rtl="0" eaLnBrk="0" fontAlgn="base" hangingPunct="0">
        <a:spcBef>
          <a:spcPct val="0"/>
        </a:spcBef>
        <a:spcAft>
          <a:spcPct val="0"/>
        </a:spcAft>
        <a:buChar char="–"/>
        <a:defRPr sz="3000">
          <a:solidFill>
            <a:srgbClr val="141313"/>
          </a:solidFill>
          <a:latin typeface="+mn-lt"/>
          <a:ea typeface="ＭＳ Ｐゴシック" charset="-128"/>
          <a:cs typeface="+mn-cs"/>
          <a:sym typeface="Kievit-Book" charset="0"/>
        </a:defRPr>
      </a:lvl2pPr>
      <a:lvl3pPr marL="1143000" indent="-228600" algn="l" rtl="0" eaLnBrk="0" fontAlgn="base" hangingPunct="0">
        <a:spcBef>
          <a:spcPct val="0"/>
        </a:spcBef>
        <a:spcAft>
          <a:spcPct val="0"/>
        </a:spcAft>
        <a:buChar char="•"/>
        <a:defRPr sz="3000">
          <a:solidFill>
            <a:srgbClr val="141313"/>
          </a:solidFill>
          <a:latin typeface="+mn-lt"/>
          <a:ea typeface="ＭＳ Ｐゴシック" charset="-128"/>
          <a:cs typeface="+mn-cs"/>
          <a:sym typeface="Kievit-Book" charset="0"/>
        </a:defRPr>
      </a:lvl3pPr>
      <a:lvl4pPr marL="1600200" indent="-228600" algn="l" rtl="0" eaLnBrk="0" fontAlgn="base" hangingPunct="0">
        <a:spcBef>
          <a:spcPct val="0"/>
        </a:spcBef>
        <a:spcAft>
          <a:spcPct val="0"/>
        </a:spcAft>
        <a:buChar char="–"/>
        <a:defRPr sz="3000">
          <a:solidFill>
            <a:srgbClr val="141313"/>
          </a:solidFill>
          <a:latin typeface="+mn-lt"/>
          <a:ea typeface="ＭＳ Ｐゴシック" charset="-128"/>
          <a:cs typeface="+mn-cs"/>
          <a:sym typeface="Kievit-Book" charset="0"/>
        </a:defRPr>
      </a:lvl4pPr>
      <a:lvl5pPr marL="2057400" indent="-228600" algn="l" rtl="0" eaLnBrk="0" fontAlgn="base" hangingPunct="0">
        <a:spcBef>
          <a:spcPct val="0"/>
        </a:spcBef>
        <a:spcAft>
          <a:spcPct val="0"/>
        </a:spcAft>
        <a:buChar char="»"/>
        <a:defRPr sz="3000">
          <a:solidFill>
            <a:srgbClr val="141313"/>
          </a:solidFill>
          <a:latin typeface="+mn-lt"/>
          <a:ea typeface="ＭＳ Ｐゴシック" charset="-128"/>
          <a:cs typeface="+mn-cs"/>
          <a:sym typeface="Kievit-Book" charset="0"/>
        </a:defRPr>
      </a:lvl5pPr>
      <a:lvl6pPr marL="457200" algn="l" rtl="0" fontAlgn="base">
        <a:spcBef>
          <a:spcPct val="0"/>
        </a:spcBef>
        <a:spcAft>
          <a:spcPct val="0"/>
        </a:spcAft>
        <a:defRPr sz="3000">
          <a:solidFill>
            <a:srgbClr val="141313"/>
          </a:solidFill>
          <a:latin typeface="+mn-lt"/>
          <a:ea typeface="+mn-ea"/>
          <a:cs typeface="+mn-cs"/>
          <a:sym typeface="Kievit-Book" charset="0"/>
        </a:defRPr>
      </a:lvl6pPr>
      <a:lvl7pPr marL="914400" algn="l" rtl="0" fontAlgn="base">
        <a:spcBef>
          <a:spcPct val="0"/>
        </a:spcBef>
        <a:spcAft>
          <a:spcPct val="0"/>
        </a:spcAft>
        <a:defRPr sz="3000">
          <a:solidFill>
            <a:srgbClr val="141313"/>
          </a:solidFill>
          <a:latin typeface="+mn-lt"/>
          <a:ea typeface="+mn-ea"/>
          <a:cs typeface="+mn-cs"/>
          <a:sym typeface="Kievit-Book" charset="0"/>
        </a:defRPr>
      </a:lvl7pPr>
      <a:lvl8pPr marL="1371600" algn="l" rtl="0" fontAlgn="base">
        <a:spcBef>
          <a:spcPct val="0"/>
        </a:spcBef>
        <a:spcAft>
          <a:spcPct val="0"/>
        </a:spcAft>
        <a:defRPr sz="3000">
          <a:solidFill>
            <a:srgbClr val="141313"/>
          </a:solidFill>
          <a:latin typeface="+mn-lt"/>
          <a:ea typeface="+mn-ea"/>
          <a:cs typeface="+mn-cs"/>
          <a:sym typeface="Kievit-Book" charset="0"/>
        </a:defRPr>
      </a:lvl8pPr>
      <a:lvl9pPr marL="1828800" algn="l" rtl="0" fontAlgn="base">
        <a:spcBef>
          <a:spcPct val="0"/>
        </a:spcBef>
        <a:spcAft>
          <a:spcPct val="0"/>
        </a:spcAft>
        <a:defRPr sz="3000">
          <a:solidFill>
            <a:srgbClr val="141313"/>
          </a:solidFill>
          <a:latin typeface="+mn-lt"/>
          <a:ea typeface="+mn-ea"/>
          <a:cs typeface="+mn-cs"/>
          <a:sym typeface="Kievit-Book" charset="0"/>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900113" y="990600"/>
            <a:ext cx="11049000" cy="1054100"/>
          </a:xfrm>
          <a:prstGeom prst="rect">
            <a:avLst/>
          </a:prstGeom>
          <a:noFill/>
          <a:ln w="12700">
            <a:noFill/>
            <a:miter lim="800000"/>
            <a:headEnd/>
            <a:tailEnd/>
          </a:ln>
        </p:spPr>
        <p:txBody>
          <a:bodyPr vert="horz" wrap="square" lIns="50800" tIns="50800" rIns="50800" bIns="50800" numCol="1" anchor="t" anchorCtr="0" compatLnSpc="1">
            <a:prstTxWarp prst="textNoShape">
              <a:avLst/>
            </a:prstTxWarp>
          </a:bodyPr>
          <a:lstStyle/>
          <a:p>
            <a:pPr lvl="0"/>
            <a:endParaRPr lang="nl-NL" smtClean="0">
              <a:sym typeface="Kievit-Book" charset="0"/>
            </a:endParaRPr>
          </a:p>
        </p:txBody>
      </p:sp>
      <p:sp>
        <p:nvSpPr>
          <p:cNvPr id="2051" name="Rectangle 2"/>
          <p:cNvSpPr>
            <a:spLocks noGrp="1" noChangeArrowheads="1"/>
          </p:cNvSpPr>
          <p:nvPr>
            <p:ph type="body" idx="1"/>
          </p:nvPr>
        </p:nvSpPr>
        <p:spPr bwMode="auto">
          <a:xfrm>
            <a:off x="900113" y="2070100"/>
            <a:ext cx="11049000" cy="6007100"/>
          </a:xfrm>
          <a:prstGeom prst="rect">
            <a:avLst/>
          </a:prstGeom>
          <a:noFill/>
          <a:ln w="12700">
            <a:noFill/>
            <a:miter lim="800000"/>
            <a:headEnd/>
            <a:tailEnd/>
          </a:ln>
        </p:spPr>
        <p:txBody>
          <a:bodyPr vert="horz" wrap="square" lIns="50800" tIns="50800" rIns="50800" bIns="50800" numCol="1" anchor="t" anchorCtr="0" compatLnSpc="1">
            <a:prstTxWarp prst="textNoShape">
              <a:avLst/>
            </a:prstTxWarp>
          </a:bodyPr>
          <a:lstStyle/>
          <a:p>
            <a:pPr lvl="0"/>
            <a:endParaRPr lang="nl-NL" dirty="0" smtClean="0">
              <a:sym typeface="Kievit-Book" charset="0"/>
            </a:endParaRPr>
          </a:p>
        </p:txBody>
      </p:sp>
      <p:sp>
        <p:nvSpPr>
          <p:cNvPr id="2" name="Line 3"/>
          <p:cNvSpPr>
            <a:spLocks noChangeShapeType="1"/>
          </p:cNvSpPr>
          <p:nvPr/>
        </p:nvSpPr>
        <p:spPr bwMode="auto">
          <a:xfrm>
            <a:off x="0" y="8483600"/>
            <a:ext cx="13003213" cy="0"/>
          </a:xfrm>
          <a:prstGeom prst="line">
            <a:avLst/>
          </a:prstGeom>
          <a:noFill/>
          <a:ln w="25400" cap="flat">
            <a:solidFill>
              <a:schemeClr val="tx1"/>
            </a:solidFill>
            <a:prstDash val="solid"/>
            <a:miter lim="800000"/>
            <a:headEnd type="none" w="med" len="med"/>
            <a:tailEnd type="none" w="med" len="med"/>
          </a:ln>
        </p:spPr>
        <p:txBody>
          <a:bodyPr lIns="0" tIns="0" rIns="0" bIns="0"/>
          <a:lstStyle/>
          <a:p>
            <a:pPr algn="ctr">
              <a:defRPr/>
            </a:pPr>
            <a:endParaRPr lang="nl-NL">
              <a:cs typeface="ヒラギノ明朝 ProN W3" charset="-128"/>
            </a:endParaRPr>
          </a:p>
        </p:txBody>
      </p:sp>
      <p:sp>
        <p:nvSpPr>
          <p:cNvPr id="3" name="Line 5"/>
          <p:cNvSpPr>
            <a:spLocks noChangeShapeType="1"/>
          </p:cNvSpPr>
          <p:nvPr/>
        </p:nvSpPr>
        <p:spPr bwMode="auto">
          <a:xfrm>
            <a:off x="0" y="8483600"/>
            <a:ext cx="13003213" cy="0"/>
          </a:xfrm>
          <a:prstGeom prst="line">
            <a:avLst/>
          </a:prstGeom>
          <a:noFill/>
          <a:ln w="25400" cap="flat">
            <a:solidFill>
              <a:srgbClr val="BE311A"/>
            </a:solidFill>
            <a:prstDash val="solid"/>
            <a:miter lim="800000"/>
            <a:headEnd type="none" w="med" len="med"/>
            <a:tailEnd type="none" w="med" len="med"/>
          </a:ln>
        </p:spPr>
        <p:txBody>
          <a:bodyPr lIns="0" tIns="0" rIns="0" bIns="0"/>
          <a:lstStyle/>
          <a:p>
            <a:pPr algn="ctr">
              <a:defRPr/>
            </a:pPr>
            <a:endParaRPr lang="nl-NL">
              <a:cs typeface="ヒラギノ明朝 ProN W3" charset="-128"/>
            </a:endParaRPr>
          </a:p>
        </p:txBody>
      </p:sp>
      <p:pic>
        <p:nvPicPr>
          <p:cNvPr id="2054" name="Afbeelding 10" descr="RU_E_A4_CMYK.eps"/>
          <p:cNvPicPr>
            <a:picLocks noChangeAspect="1"/>
          </p:cNvPicPr>
          <p:nvPr userDrawn="1"/>
        </p:nvPicPr>
        <p:blipFill>
          <a:blip r:embed="rId13"/>
          <a:srcRect/>
          <a:stretch>
            <a:fillRect/>
          </a:stretch>
        </p:blipFill>
        <p:spPr bwMode="auto">
          <a:xfrm>
            <a:off x="8826500" y="8802688"/>
            <a:ext cx="3673475" cy="644525"/>
          </a:xfrm>
          <a:prstGeom prst="rect">
            <a:avLst/>
          </a:prstGeom>
          <a:noFill/>
          <a:ln w="9525">
            <a:noFill/>
            <a:miter lim="800000"/>
            <a:headEnd/>
            <a:tailEnd/>
          </a:ln>
        </p:spPr>
      </p:pic>
      <p:pic>
        <p:nvPicPr>
          <p:cNvPr id="8" name="Picture 2"/>
          <p:cNvPicPr>
            <a:picLocks noChangeAspect="1" noChangeArrowheads="1"/>
          </p:cNvPicPr>
          <p:nvPr userDrawn="1"/>
        </p:nvPicPr>
        <p:blipFill>
          <a:blip r:embed="rId14"/>
          <a:srcRect/>
          <a:stretch>
            <a:fillRect/>
          </a:stretch>
        </p:blipFill>
        <p:spPr bwMode="auto">
          <a:xfrm>
            <a:off x="10766893" y="0"/>
            <a:ext cx="2237907" cy="2070943"/>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4293" r:id="rId1"/>
    <p:sldLayoutId id="2147484294" r:id="rId2"/>
    <p:sldLayoutId id="2147484295" r:id="rId3"/>
    <p:sldLayoutId id="2147484296" r:id="rId4"/>
    <p:sldLayoutId id="2147484297" r:id="rId5"/>
    <p:sldLayoutId id="2147484298" r:id="rId6"/>
    <p:sldLayoutId id="2147484299" r:id="rId7"/>
    <p:sldLayoutId id="2147484300" r:id="rId8"/>
    <p:sldLayoutId id="2147484301" r:id="rId9"/>
    <p:sldLayoutId id="2147484302" r:id="rId10"/>
  </p:sldLayoutIdLst>
  <p:transition/>
  <p:timing>
    <p:tnLst>
      <p:par>
        <p:cTn id="1" dur="indefinite" restart="never" nodeType="tmRoot"/>
      </p:par>
    </p:tnLst>
  </p:timing>
  <p:hf sldNum="0" hdr="0" dt="0"/>
  <p:txStyles>
    <p:titleStyle>
      <a:lvl1pPr algn="l" rtl="0" eaLnBrk="0" fontAlgn="base" hangingPunct="0">
        <a:spcBef>
          <a:spcPct val="0"/>
        </a:spcBef>
        <a:spcAft>
          <a:spcPct val="0"/>
        </a:spcAft>
        <a:defRPr sz="3000" b="1">
          <a:solidFill>
            <a:srgbClr val="BE311A"/>
          </a:solidFill>
          <a:latin typeface="Arial"/>
          <a:ea typeface="ＭＳ Ｐゴシック" charset="-128"/>
          <a:cs typeface="Arial"/>
          <a:sym typeface="Kievit-Book" charset="0"/>
        </a:defRPr>
      </a:lvl1pPr>
      <a:lvl2pPr algn="l" rtl="0" eaLnBrk="0" fontAlgn="base" hangingPunct="0">
        <a:spcBef>
          <a:spcPct val="0"/>
        </a:spcBef>
        <a:spcAft>
          <a:spcPct val="0"/>
        </a:spcAft>
        <a:defRPr sz="3000" b="1">
          <a:solidFill>
            <a:srgbClr val="BE311A"/>
          </a:solidFill>
          <a:latin typeface="Arial" charset="0"/>
          <a:ea typeface="ＭＳ Ｐゴシック" charset="-128"/>
          <a:cs typeface="Arial" charset="0"/>
          <a:sym typeface="Kievit-Book" charset="0"/>
        </a:defRPr>
      </a:lvl2pPr>
      <a:lvl3pPr algn="l" rtl="0" eaLnBrk="0" fontAlgn="base" hangingPunct="0">
        <a:spcBef>
          <a:spcPct val="0"/>
        </a:spcBef>
        <a:spcAft>
          <a:spcPct val="0"/>
        </a:spcAft>
        <a:defRPr sz="3000" b="1">
          <a:solidFill>
            <a:srgbClr val="BE311A"/>
          </a:solidFill>
          <a:latin typeface="Arial" charset="0"/>
          <a:ea typeface="ＭＳ Ｐゴシック" charset="-128"/>
          <a:cs typeface="Arial" charset="0"/>
          <a:sym typeface="Kievit-Book" charset="0"/>
        </a:defRPr>
      </a:lvl3pPr>
      <a:lvl4pPr algn="l" rtl="0" eaLnBrk="0" fontAlgn="base" hangingPunct="0">
        <a:spcBef>
          <a:spcPct val="0"/>
        </a:spcBef>
        <a:spcAft>
          <a:spcPct val="0"/>
        </a:spcAft>
        <a:defRPr sz="3000" b="1">
          <a:solidFill>
            <a:srgbClr val="BE311A"/>
          </a:solidFill>
          <a:latin typeface="Arial" charset="0"/>
          <a:ea typeface="ＭＳ Ｐゴシック" charset="-128"/>
          <a:cs typeface="Arial" charset="0"/>
          <a:sym typeface="Kievit-Book" charset="0"/>
        </a:defRPr>
      </a:lvl4pPr>
      <a:lvl5pPr algn="l" rtl="0" eaLnBrk="0" fontAlgn="base" hangingPunct="0">
        <a:spcBef>
          <a:spcPct val="0"/>
        </a:spcBef>
        <a:spcAft>
          <a:spcPct val="0"/>
        </a:spcAft>
        <a:defRPr sz="3000" b="1">
          <a:solidFill>
            <a:srgbClr val="BE311A"/>
          </a:solidFill>
          <a:latin typeface="Arial" charset="0"/>
          <a:ea typeface="ＭＳ Ｐゴシック" charset="-128"/>
          <a:cs typeface="Arial" charset="0"/>
          <a:sym typeface="Kievit-Book" charset="0"/>
        </a:defRPr>
      </a:lvl5pPr>
      <a:lvl6pPr marL="457200" algn="l" rtl="0" fontAlgn="base">
        <a:spcBef>
          <a:spcPct val="0"/>
        </a:spcBef>
        <a:spcAft>
          <a:spcPct val="0"/>
        </a:spcAft>
        <a:defRPr sz="4800">
          <a:solidFill>
            <a:srgbClr val="901F1F"/>
          </a:solidFill>
          <a:latin typeface="Kievit-Book" charset="0"/>
          <a:ea typeface="ヒラギノ角ゴ ProN W3" charset="-128"/>
          <a:cs typeface="ヒラギノ角ゴ ProN W3" charset="-128"/>
          <a:sym typeface="Kievit-Book" charset="0"/>
        </a:defRPr>
      </a:lvl6pPr>
      <a:lvl7pPr marL="914400" algn="l" rtl="0" fontAlgn="base">
        <a:spcBef>
          <a:spcPct val="0"/>
        </a:spcBef>
        <a:spcAft>
          <a:spcPct val="0"/>
        </a:spcAft>
        <a:defRPr sz="4800">
          <a:solidFill>
            <a:srgbClr val="901F1F"/>
          </a:solidFill>
          <a:latin typeface="Kievit-Book" charset="0"/>
          <a:ea typeface="ヒラギノ角ゴ ProN W3" charset="-128"/>
          <a:cs typeface="ヒラギノ角ゴ ProN W3" charset="-128"/>
          <a:sym typeface="Kievit-Book" charset="0"/>
        </a:defRPr>
      </a:lvl7pPr>
      <a:lvl8pPr marL="1371600" algn="l" rtl="0" fontAlgn="base">
        <a:spcBef>
          <a:spcPct val="0"/>
        </a:spcBef>
        <a:spcAft>
          <a:spcPct val="0"/>
        </a:spcAft>
        <a:defRPr sz="4800">
          <a:solidFill>
            <a:srgbClr val="901F1F"/>
          </a:solidFill>
          <a:latin typeface="Kievit-Book" charset="0"/>
          <a:ea typeface="ヒラギノ角ゴ ProN W3" charset="-128"/>
          <a:cs typeface="ヒラギノ角ゴ ProN W3" charset="-128"/>
          <a:sym typeface="Kievit-Book" charset="0"/>
        </a:defRPr>
      </a:lvl8pPr>
      <a:lvl9pPr marL="1828800" algn="l" rtl="0" fontAlgn="base">
        <a:spcBef>
          <a:spcPct val="0"/>
        </a:spcBef>
        <a:spcAft>
          <a:spcPct val="0"/>
        </a:spcAft>
        <a:defRPr sz="4800">
          <a:solidFill>
            <a:srgbClr val="901F1F"/>
          </a:solidFill>
          <a:latin typeface="Kievit-Book" charset="0"/>
          <a:ea typeface="ヒラギノ角ゴ ProN W3" charset="-128"/>
          <a:cs typeface="ヒラギノ角ゴ ProN W3" charset="-128"/>
          <a:sym typeface="Kievit-Book" charset="0"/>
        </a:defRPr>
      </a:lvl9pPr>
    </p:titleStyle>
    <p:bodyStyle>
      <a:lvl1pPr marL="342900" indent="-342900" algn="l" rtl="0" eaLnBrk="0" fontAlgn="base" hangingPunct="0">
        <a:spcBef>
          <a:spcPct val="0"/>
        </a:spcBef>
        <a:spcAft>
          <a:spcPct val="0"/>
        </a:spcAft>
        <a:buChar char="•"/>
        <a:defRPr sz="2500">
          <a:solidFill>
            <a:srgbClr val="141313"/>
          </a:solidFill>
          <a:latin typeface="Arial"/>
          <a:ea typeface="ＭＳ Ｐゴシック" charset="-128"/>
          <a:cs typeface="Arial"/>
          <a:sym typeface="Kievit-Book" charset="0"/>
        </a:defRPr>
      </a:lvl1pPr>
      <a:lvl2pPr marL="742950" indent="-285750" algn="l" rtl="0" eaLnBrk="0" fontAlgn="base" hangingPunct="0">
        <a:spcBef>
          <a:spcPct val="0"/>
        </a:spcBef>
        <a:spcAft>
          <a:spcPct val="0"/>
        </a:spcAft>
        <a:buChar char="–"/>
        <a:defRPr sz="3000">
          <a:solidFill>
            <a:srgbClr val="141313"/>
          </a:solidFill>
          <a:latin typeface="+mn-lt"/>
          <a:ea typeface="ＭＳ Ｐゴシック" charset="-128"/>
          <a:cs typeface="+mn-cs"/>
          <a:sym typeface="Kievit-Book" charset="0"/>
        </a:defRPr>
      </a:lvl2pPr>
      <a:lvl3pPr marL="1143000" indent="-228600" algn="l" rtl="0" eaLnBrk="0" fontAlgn="base" hangingPunct="0">
        <a:spcBef>
          <a:spcPct val="0"/>
        </a:spcBef>
        <a:spcAft>
          <a:spcPct val="0"/>
        </a:spcAft>
        <a:buChar char="•"/>
        <a:defRPr sz="3000">
          <a:solidFill>
            <a:srgbClr val="141313"/>
          </a:solidFill>
          <a:latin typeface="+mn-lt"/>
          <a:ea typeface="ＭＳ Ｐゴシック" charset="-128"/>
          <a:cs typeface="+mn-cs"/>
          <a:sym typeface="Kievit-Book" charset="0"/>
        </a:defRPr>
      </a:lvl3pPr>
      <a:lvl4pPr marL="1600200" indent="-228600" algn="l" rtl="0" eaLnBrk="0" fontAlgn="base" hangingPunct="0">
        <a:spcBef>
          <a:spcPct val="0"/>
        </a:spcBef>
        <a:spcAft>
          <a:spcPct val="0"/>
        </a:spcAft>
        <a:buChar char="–"/>
        <a:defRPr sz="3000">
          <a:solidFill>
            <a:srgbClr val="141313"/>
          </a:solidFill>
          <a:latin typeface="+mn-lt"/>
          <a:ea typeface="ＭＳ Ｐゴシック" charset="-128"/>
          <a:cs typeface="+mn-cs"/>
          <a:sym typeface="Kievit-Book" charset="0"/>
        </a:defRPr>
      </a:lvl4pPr>
      <a:lvl5pPr marL="2057400" indent="-228600" algn="l" rtl="0" eaLnBrk="0" fontAlgn="base" hangingPunct="0">
        <a:spcBef>
          <a:spcPct val="0"/>
        </a:spcBef>
        <a:spcAft>
          <a:spcPct val="0"/>
        </a:spcAft>
        <a:buChar char="»"/>
        <a:defRPr sz="3000">
          <a:solidFill>
            <a:srgbClr val="141313"/>
          </a:solidFill>
          <a:latin typeface="+mn-lt"/>
          <a:ea typeface="ＭＳ Ｐゴシック" charset="-128"/>
          <a:cs typeface="+mn-cs"/>
          <a:sym typeface="Kievit-Book" charset="0"/>
        </a:defRPr>
      </a:lvl5pPr>
      <a:lvl6pPr marL="457200" algn="l" rtl="0" fontAlgn="base">
        <a:spcBef>
          <a:spcPct val="0"/>
        </a:spcBef>
        <a:spcAft>
          <a:spcPct val="0"/>
        </a:spcAft>
        <a:defRPr sz="3000">
          <a:solidFill>
            <a:srgbClr val="141313"/>
          </a:solidFill>
          <a:latin typeface="+mn-lt"/>
          <a:ea typeface="+mn-ea"/>
          <a:cs typeface="+mn-cs"/>
          <a:sym typeface="Kievit-Book" charset="0"/>
        </a:defRPr>
      </a:lvl6pPr>
      <a:lvl7pPr marL="914400" algn="l" rtl="0" fontAlgn="base">
        <a:spcBef>
          <a:spcPct val="0"/>
        </a:spcBef>
        <a:spcAft>
          <a:spcPct val="0"/>
        </a:spcAft>
        <a:defRPr sz="3000">
          <a:solidFill>
            <a:srgbClr val="141313"/>
          </a:solidFill>
          <a:latin typeface="+mn-lt"/>
          <a:ea typeface="+mn-ea"/>
          <a:cs typeface="+mn-cs"/>
          <a:sym typeface="Kievit-Book" charset="0"/>
        </a:defRPr>
      </a:lvl7pPr>
      <a:lvl8pPr marL="1371600" algn="l" rtl="0" fontAlgn="base">
        <a:spcBef>
          <a:spcPct val="0"/>
        </a:spcBef>
        <a:spcAft>
          <a:spcPct val="0"/>
        </a:spcAft>
        <a:defRPr sz="3000">
          <a:solidFill>
            <a:srgbClr val="141313"/>
          </a:solidFill>
          <a:latin typeface="+mn-lt"/>
          <a:ea typeface="+mn-ea"/>
          <a:cs typeface="+mn-cs"/>
          <a:sym typeface="Kievit-Book" charset="0"/>
        </a:defRPr>
      </a:lvl8pPr>
      <a:lvl9pPr marL="1828800" algn="l" rtl="0" fontAlgn="base">
        <a:spcBef>
          <a:spcPct val="0"/>
        </a:spcBef>
        <a:spcAft>
          <a:spcPct val="0"/>
        </a:spcAft>
        <a:defRPr sz="3000">
          <a:solidFill>
            <a:srgbClr val="141313"/>
          </a:solidFill>
          <a:latin typeface="+mn-lt"/>
          <a:ea typeface="+mn-ea"/>
          <a:cs typeface="+mn-cs"/>
          <a:sym typeface="Kievit-Book" charset="0"/>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p:txBody>
          <a:bodyPr/>
          <a:lstStyle/>
          <a:p>
            <a:r>
              <a:rPr lang="en-US" sz="3600" dirty="0" smtClean="0"/>
              <a:t>A different outlook on stock-flow tasks.</a:t>
            </a:r>
            <a:r>
              <a:rPr lang="nl-NL" sz="3600" dirty="0" smtClean="0"/>
              <a:t/>
            </a:r>
            <a:br>
              <a:rPr lang="nl-NL" sz="3600" dirty="0" smtClean="0"/>
            </a:br>
            <a:r>
              <a:rPr lang="en-US" sz="3600" dirty="0" smtClean="0"/>
              <a:t>Using eye tracking methodology to explore eye movements of problem solvers</a:t>
            </a:r>
            <a:endParaRPr lang="en-US" sz="3600" dirty="0" smtClean="0">
              <a:latin typeface="Arial" pitchFamily="34" charset="0"/>
              <a:ea typeface="ＭＳ Ｐゴシック" pitchFamily="34" charset="-128"/>
              <a:cs typeface="Arial" pitchFamily="34" charset="0"/>
            </a:endParaRPr>
          </a:p>
        </p:txBody>
      </p:sp>
      <p:sp>
        <p:nvSpPr>
          <p:cNvPr id="7171" name="Titel 3"/>
          <p:cNvSpPr>
            <a:spLocks noGrp="1"/>
          </p:cNvSpPr>
          <p:nvPr>
            <p:ph idx="1"/>
          </p:nvPr>
        </p:nvSpPr>
        <p:spPr>
          <a:xfrm>
            <a:off x="900113" y="3004592"/>
            <a:ext cx="11430000" cy="4508128"/>
          </a:xfrm>
        </p:spPr>
        <p:txBody>
          <a:bodyPr/>
          <a:lstStyle/>
          <a:p>
            <a:endParaRPr lang="en-US" dirty="0" smtClean="0">
              <a:latin typeface="Arial" pitchFamily="34" charset="0"/>
              <a:ea typeface="ＭＳ Ｐゴシック" pitchFamily="34" charset="-128"/>
              <a:cs typeface="Arial" pitchFamily="34" charset="0"/>
            </a:endParaRPr>
          </a:p>
          <a:p>
            <a:endParaRPr lang="en-US" dirty="0" smtClean="0">
              <a:latin typeface="Arial" pitchFamily="34" charset="0"/>
              <a:ea typeface="ＭＳ Ｐゴシック" pitchFamily="34" charset="-128"/>
              <a:cs typeface="Arial" pitchFamily="34" charset="0"/>
            </a:endParaRPr>
          </a:p>
          <a:p>
            <a:endParaRPr lang="en-US" dirty="0" smtClean="0">
              <a:latin typeface="Arial" pitchFamily="34" charset="0"/>
              <a:ea typeface="ＭＳ Ｐゴシック" pitchFamily="34" charset="-128"/>
              <a:cs typeface="Arial" pitchFamily="34" charset="0"/>
            </a:endParaRPr>
          </a:p>
          <a:p>
            <a:r>
              <a:rPr lang="en-US" dirty="0" smtClean="0">
                <a:latin typeface="Arial" pitchFamily="34" charset="0"/>
                <a:ea typeface="ＭＳ Ｐゴシック" pitchFamily="34" charset="-128"/>
                <a:cs typeface="Arial" pitchFamily="34" charset="0"/>
              </a:rPr>
              <a:t>Hubert Korzilius, Eline de Jong, Stephan Raaijmakers</a:t>
            </a:r>
          </a:p>
          <a:p>
            <a:r>
              <a:rPr lang="en-US" dirty="0" smtClean="0">
                <a:latin typeface="Arial" pitchFamily="34" charset="0"/>
                <a:ea typeface="ＭＳ Ｐゴシック" pitchFamily="34" charset="-128"/>
                <a:cs typeface="Arial" pitchFamily="34" charset="0"/>
              </a:rPr>
              <a:t>	</a:t>
            </a:r>
            <a:r>
              <a:rPr lang="en-US" sz="2000" dirty="0" smtClean="0">
                <a:latin typeface="Arial" pitchFamily="34" charset="0"/>
                <a:ea typeface="ＭＳ Ｐゴシック" pitchFamily="34" charset="-128"/>
                <a:cs typeface="Arial" pitchFamily="34" charset="0"/>
              </a:rPr>
              <a:t>Institute for Management Research / European Master in System Dynamics</a:t>
            </a:r>
            <a:endParaRPr lang="en-US" dirty="0" smtClean="0">
              <a:latin typeface="Arial" pitchFamily="34" charset="0"/>
              <a:ea typeface="ＭＳ Ｐゴシック" pitchFamily="34" charset="-128"/>
              <a:cs typeface="Arial" pitchFamily="34" charset="0"/>
            </a:endParaRPr>
          </a:p>
          <a:p>
            <a:endParaRPr lang="en-US" dirty="0" smtClean="0">
              <a:latin typeface="Arial" pitchFamily="34" charset="0"/>
              <a:ea typeface="ＭＳ Ｐゴシック" pitchFamily="34" charset="-128"/>
              <a:cs typeface="Arial" pitchFamily="34" charset="0"/>
            </a:endParaRPr>
          </a:p>
          <a:p>
            <a:endParaRPr lang="en-US" dirty="0" smtClean="0">
              <a:latin typeface="Arial" pitchFamily="34" charset="0"/>
              <a:ea typeface="ＭＳ Ｐゴシック" pitchFamily="34" charset="-128"/>
              <a:cs typeface="Arial" pitchFamily="34" charset="0"/>
            </a:endParaRPr>
          </a:p>
          <a:p>
            <a:r>
              <a:rPr lang="en-US" dirty="0" smtClean="0"/>
              <a:t>EURO 2015 Glasgow</a:t>
            </a:r>
            <a:r>
              <a:rPr lang="en-US" dirty="0" smtClean="0">
                <a:latin typeface="Arial" pitchFamily="34" charset="0"/>
                <a:ea typeface="ＭＳ Ｐゴシック" pitchFamily="34" charset="-128"/>
                <a:cs typeface="Arial" pitchFamily="34" charset="0"/>
              </a:rPr>
              <a:t> 12-15 July 2015</a:t>
            </a:r>
          </a:p>
          <a:p>
            <a:endParaRPr lang="en-US" dirty="0" smtClean="0">
              <a:latin typeface="Arial" pitchFamily="34" charset="0"/>
              <a:ea typeface="ＭＳ Ｐゴシック" pitchFamily="34" charset="-128"/>
              <a:cs typeface="Arial" pitchFamily="34" charset="0"/>
            </a:endParaRPr>
          </a:p>
          <a:p>
            <a:endParaRPr lang="en-US" dirty="0" smtClean="0">
              <a:latin typeface="Arial" pitchFamily="34" charset="0"/>
              <a:ea typeface="ＭＳ Ｐゴシック" pitchFamily="34" charset="-128"/>
              <a:cs typeface="Arial" pitchFamily="34"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3"/>
          <p:cNvSpPr>
            <a:spLocks noGrp="1"/>
          </p:cNvSpPr>
          <p:nvPr>
            <p:ph type="title"/>
          </p:nvPr>
        </p:nvSpPr>
        <p:spPr>
          <a:xfrm>
            <a:off x="900113" y="844352"/>
            <a:ext cx="11049000" cy="1054100"/>
          </a:xfrm>
        </p:spPr>
        <p:txBody>
          <a:bodyPr/>
          <a:lstStyle/>
          <a:p>
            <a:r>
              <a:rPr lang="en-US" dirty="0" smtClean="0">
                <a:latin typeface="Arial" pitchFamily="34" charset="0"/>
                <a:ea typeface="ＭＳ Ｐゴシック" pitchFamily="34" charset="-128"/>
                <a:cs typeface="Arial" pitchFamily="34" charset="0"/>
              </a:rPr>
              <a:t>Method: </a:t>
            </a:r>
            <a:r>
              <a:rPr lang="en-US" dirty="0" smtClean="0">
                <a:solidFill>
                  <a:schemeClr val="accent6">
                    <a:lumMod val="60000"/>
                    <a:lumOff val="40000"/>
                  </a:schemeClr>
                </a:solidFill>
                <a:latin typeface="Arial" pitchFamily="34" charset="0"/>
                <a:ea typeface="ＭＳ Ｐゴシック" pitchFamily="34" charset="-128"/>
                <a:cs typeface="Arial" pitchFamily="34" charset="0"/>
              </a:rPr>
              <a:t>Definitions</a:t>
            </a:r>
          </a:p>
        </p:txBody>
      </p:sp>
      <p:sp>
        <p:nvSpPr>
          <p:cNvPr id="5" name="Tijdelijke aanduiding voor inhoud 4"/>
          <p:cNvSpPr>
            <a:spLocks noGrp="1"/>
          </p:cNvSpPr>
          <p:nvPr>
            <p:ph idx="1"/>
          </p:nvPr>
        </p:nvSpPr>
        <p:spPr>
          <a:xfrm>
            <a:off x="813768" y="1420416"/>
            <a:ext cx="11002887" cy="6007100"/>
          </a:xfrm>
        </p:spPr>
        <p:txBody>
          <a:bodyPr/>
          <a:lstStyle/>
          <a:p>
            <a:pPr marL="536575" lvl="4" indent="-536575">
              <a:spcAft>
                <a:spcPts val="1000"/>
              </a:spcAft>
            </a:pPr>
            <a:r>
              <a:rPr lang="en-US" sz="3000" dirty="0" smtClean="0"/>
              <a:t>Threshold 350 ms</a:t>
            </a:r>
          </a:p>
          <a:p>
            <a:pPr marL="536575" lvl="4" indent="-536575">
              <a:spcAft>
                <a:spcPts val="1000"/>
              </a:spcAft>
              <a:buFont typeface="Arial" pitchFamily="34" charset="0"/>
              <a:buChar char="•"/>
            </a:pPr>
            <a:endParaRPr lang="en-US" sz="3000" dirty="0" smtClean="0"/>
          </a:p>
          <a:p>
            <a:pPr marL="536575" lvl="4" indent="-536575">
              <a:spcAft>
                <a:spcPts val="1000"/>
              </a:spcAft>
              <a:buFont typeface="Arial" pitchFamily="34" charset="0"/>
              <a:buChar char="•"/>
            </a:pPr>
            <a:endParaRPr lang="en-US" sz="3000" dirty="0" smtClean="0"/>
          </a:p>
          <a:p>
            <a:pPr marL="536575" lvl="4" indent="-536575">
              <a:spcAft>
                <a:spcPts val="1000"/>
              </a:spcAft>
              <a:buFont typeface="Arial" pitchFamily="34" charset="0"/>
              <a:buChar char="•"/>
            </a:pPr>
            <a:endParaRPr lang="en-US" sz="3000" dirty="0" smtClean="0"/>
          </a:p>
          <a:p>
            <a:pPr marL="536575" lvl="4" indent="-536575">
              <a:spcAft>
                <a:spcPts val="1000"/>
              </a:spcAft>
              <a:buFont typeface="Arial" pitchFamily="34" charset="0"/>
              <a:buChar char="•"/>
            </a:pPr>
            <a:endParaRPr lang="en-US" sz="3000" dirty="0" smtClean="0"/>
          </a:p>
          <a:p>
            <a:pPr marL="536575" lvl="4" indent="-536575">
              <a:spcAft>
                <a:spcPts val="1000"/>
              </a:spcAft>
              <a:buFont typeface="Arial" pitchFamily="34" charset="0"/>
              <a:buChar char="•"/>
            </a:pPr>
            <a:endParaRPr lang="en-US" sz="500" dirty="0" smtClean="0"/>
          </a:p>
          <a:p>
            <a:pPr marL="536575" lvl="4" indent="-536575">
              <a:spcAft>
                <a:spcPts val="1000"/>
              </a:spcAft>
              <a:buFont typeface="Arial" pitchFamily="34" charset="0"/>
              <a:buChar char="•"/>
            </a:pPr>
            <a:r>
              <a:rPr lang="en-US" sz="3000" dirty="0" smtClean="0"/>
              <a:t>Frequency: number of AOIs used per question</a:t>
            </a:r>
          </a:p>
          <a:p>
            <a:pPr marL="536575" lvl="4" indent="-536575">
              <a:spcAft>
                <a:spcPts val="1000"/>
              </a:spcAft>
              <a:buFont typeface="Arial" pitchFamily="34" charset="0"/>
              <a:buChar char="•"/>
            </a:pPr>
            <a:r>
              <a:rPr lang="en-US" sz="3000" dirty="0" smtClean="0"/>
              <a:t>Duration: number of ms used per AOI / question</a:t>
            </a:r>
          </a:p>
          <a:p>
            <a:pPr marL="536575" lvl="4" indent="-536575">
              <a:spcAft>
                <a:spcPts val="1000"/>
              </a:spcAft>
              <a:buFont typeface="Arial" pitchFamily="34" charset="0"/>
              <a:buChar char="•"/>
            </a:pPr>
            <a:r>
              <a:rPr lang="en-US" sz="3000" dirty="0" smtClean="0"/>
              <a:t>Cycle: sequence of AOIs ending with AOI ‘answer’</a:t>
            </a:r>
          </a:p>
          <a:p>
            <a:pPr marL="536575" lvl="4" indent="-536575">
              <a:spcAft>
                <a:spcPts val="1000"/>
              </a:spcAft>
              <a:buFont typeface="Arial" pitchFamily="34" charset="0"/>
              <a:buChar char="•"/>
            </a:pPr>
            <a:r>
              <a:rPr lang="en-US" sz="3000" dirty="0" smtClean="0"/>
              <a:t>Temporal location: position of AOI in a cycle</a:t>
            </a:r>
          </a:p>
          <a:p>
            <a:pPr marL="536575" lvl="4" indent="-536575">
              <a:spcAft>
                <a:spcPts val="1000"/>
              </a:spcAft>
              <a:buFont typeface="Arial" pitchFamily="34" charset="0"/>
              <a:buChar char="•"/>
            </a:pPr>
            <a:r>
              <a:rPr lang="en-US" sz="3000" dirty="0" smtClean="0"/>
              <a:t>Global: five sequential AOIs in a specific range of duration (upper bound: 68% of highest peak; lower bound 350 ms)</a:t>
            </a:r>
          </a:p>
          <a:p>
            <a:pPr marL="536575" lvl="4" indent="-536575">
              <a:spcAft>
                <a:spcPts val="1000"/>
              </a:spcAft>
              <a:buFont typeface="Arial" pitchFamily="34" charset="0"/>
              <a:buChar char="•"/>
            </a:pPr>
            <a:r>
              <a:rPr lang="en-US" sz="3000" dirty="0" smtClean="0"/>
              <a:t>Sequence transitions: count of switches between AOIs</a:t>
            </a:r>
            <a:endParaRPr lang="en-US" sz="2500" dirty="0" smtClean="0"/>
          </a:p>
        </p:txBody>
      </p:sp>
      <p:sp>
        <p:nvSpPr>
          <p:cNvPr id="10" name="TextBox 9"/>
          <p:cNvSpPr txBox="1"/>
          <p:nvPr/>
        </p:nvSpPr>
        <p:spPr>
          <a:xfrm>
            <a:off x="4812570" y="1286832"/>
            <a:ext cx="184666" cy="707886"/>
          </a:xfrm>
          <a:prstGeom prst="rect">
            <a:avLst/>
          </a:prstGeom>
          <a:noFill/>
        </p:spPr>
        <p:txBody>
          <a:bodyPr wrap="none" rtlCol="0">
            <a:spAutoFit/>
          </a:bodyPr>
          <a:lstStyle/>
          <a:p>
            <a:endParaRPr lang="en-US"/>
          </a:p>
        </p:txBody>
      </p:sp>
      <p:pic>
        <p:nvPicPr>
          <p:cNvPr id="6" name="Picture 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97743" y="2068488"/>
            <a:ext cx="11750898" cy="2168777"/>
          </a:xfrm>
          <a:prstGeom prst="rect">
            <a:avLst/>
          </a:prstGeom>
        </p:spPr>
      </p:pic>
      <p:sp>
        <p:nvSpPr>
          <p:cNvPr id="2" name="Frame 1"/>
          <p:cNvSpPr/>
          <p:nvPr/>
        </p:nvSpPr>
        <p:spPr bwMode="auto">
          <a:xfrm rot="18892965">
            <a:off x="4283215" y="3759093"/>
            <a:ext cx="1018135" cy="254899"/>
          </a:xfrm>
          <a:prstGeom prst="frame">
            <a:avLst/>
          </a:prstGeom>
          <a:solidFill>
            <a:srgbClr val="FF0000"/>
          </a:solid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rgbClr val="FF0000"/>
              </a:solidFill>
              <a:effectLst/>
              <a:latin typeface="American Typewriter" charset="0"/>
              <a:ea typeface="ヒラギノ明朝 ProN W3" charset="-128"/>
              <a:cs typeface="ヒラギノ明朝 ProN W3" charset="-128"/>
              <a:sym typeface="American Typewriter" charset="0"/>
            </a:endParaRPr>
          </a:p>
        </p:txBody>
      </p:sp>
      <p:sp>
        <p:nvSpPr>
          <p:cNvPr id="7" name="Frame 6"/>
          <p:cNvSpPr/>
          <p:nvPr/>
        </p:nvSpPr>
        <p:spPr bwMode="auto">
          <a:xfrm rot="18892965">
            <a:off x="9755233" y="3759827"/>
            <a:ext cx="1018135" cy="254899"/>
          </a:xfrm>
          <a:prstGeom prst="frame">
            <a:avLst/>
          </a:prstGeom>
          <a:solidFill>
            <a:srgbClr val="FF0000"/>
          </a:solid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rgbClr val="FF0000"/>
              </a:solidFill>
              <a:effectLst/>
              <a:latin typeface="American Typewriter" charset="0"/>
              <a:ea typeface="ヒラギノ明朝 ProN W3" charset="-128"/>
              <a:cs typeface="ヒラギノ明朝 ProN W3" charset="-128"/>
              <a:sym typeface="American Typewriter" charset="0"/>
            </a:endParaRPr>
          </a:p>
        </p:txBody>
      </p:sp>
      <p:sp>
        <p:nvSpPr>
          <p:cNvPr id="8" name="Frame 7"/>
          <p:cNvSpPr/>
          <p:nvPr/>
        </p:nvSpPr>
        <p:spPr bwMode="auto">
          <a:xfrm rot="18892965">
            <a:off x="7018930" y="3759829"/>
            <a:ext cx="1018135" cy="254899"/>
          </a:xfrm>
          <a:prstGeom prst="frame">
            <a:avLst/>
          </a:prstGeom>
          <a:solidFill>
            <a:srgbClr val="FF0000"/>
          </a:solid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rgbClr val="FF0000"/>
              </a:solidFill>
              <a:effectLst/>
              <a:latin typeface="American Typewriter" charset="0"/>
              <a:ea typeface="ヒラギノ明朝 ProN W3" charset="-128"/>
              <a:cs typeface="ヒラギノ明朝 ProN W3" charset="-128"/>
              <a:sym typeface="American Typewriter" charset="0"/>
            </a:endParaRPr>
          </a:p>
        </p:txBody>
      </p:sp>
      <p:sp>
        <p:nvSpPr>
          <p:cNvPr id="9" name="Frame 8"/>
          <p:cNvSpPr/>
          <p:nvPr/>
        </p:nvSpPr>
        <p:spPr bwMode="auto">
          <a:xfrm rot="18892965">
            <a:off x="10403305" y="3759827"/>
            <a:ext cx="1018135" cy="254899"/>
          </a:xfrm>
          <a:prstGeom prst="frame">
            <a:avLst/>
          </a:prstGeom>
          <a:solidFill>
            <a:srgbClr val="FF0000"/>
          </a:solid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rgbClr val="FF0000"/>
              </a:solidFill>
              <a:effectLst/>
              <a:latin typeface="American Typewriter" charset="0"/>
              <a:ea typeface="ヒラギノ明朝 ProN W3" charset="-128"/>
              <a:cs typeface="ヒラギノ明朝 ProN W3" charset="-128"/>
              <a:sym typeface="American Typewriter" charset="0"/>
            </a:endParaRPr>
          </a:p>
        </p:txBody>
      </p:sp>
      <p:cxnSp>
        <p:nvCxnSpPr>
          <p:cNvPr id="4" name="Straight Connector 3"/>
          <p:cNvCxnSpPr/>
          <p:nvPr/>
        </p:nvCxnSpPr>
        <p:spPr bwMode="auto">
          <a:xfrm>
            <a:off x="885776" y="2932584"/>
            <a:ext cx="2808312" cy="0"/>
          </a:xfrm>
          <a:prstGeom prst="line">
            <a:avLst/>
          </a:prstGeom>
          <a:blipFill dpi="0" rotWithShape="0">
            <a:blip r:embed="rId4"/>
            <a:srcRect/>
            <a:tile tx="0" ty="0" sx="100000" sy="100000" flip="none" algn="tl"/>
          </a:blipFill>
          <a:ln w="12700" cap="flat" cmpd="sng" algn="ctr">
            <a:noFill/>
            <a:prstDash val="solid"/>
            <a:round/>
            <a:headEnd type="none" w="med" len="med"/>
            <a:tailEnd type="none" w="med" len="med"/>
          </a:ln>
          <a:effectLst/>
        </p:spPr>
      </p:cxnSp>
      <p:cxnSp>
        <p:nvCxnSpPr>
          <p:cNvPr id="16" name="Straight Connector 15"/>
          <p:cNvCxnSpPr/>
          <p:nvPr/>
        </p:nvCxnSpPr>
        <p:spPr bwMode="auto">
          <a:xfrm>
            <a:off x="885776" y="2932584"/>
            <a:ext cx="10657184" cy="0"/>
          </a:xfrm>
          <a:prstGeom prst="line">
            <a:avLst/>
          </a:prstGeom>
          <a:blipFill dpi="0" rotWithShape="0">
            <a:blip r:embed="rId4"/>
            <a:srcRect/>
            <a:tile tx="0" ty="0" sx="100000" sy="100000" flip="none" algn="tl"/>
          </a:blipFill>
          <a:ln w="12700" cap="flat" cmpd="sng" algn="ctr">
            <a:solidFill>
              <a:srgbClr val="0000FF"/>
            </a:solidFill>
            <a:prstDash val="solid"/>
            <a:round/>
            <a:headEnd type="none" w="med" len="med"/>
            <a:tailEnd type="none" w="med" len="med"/>
          </a:ln>
          <a:effectLst/>
        </p:spPr>
      </p:cxnSp>
      <p:cxnSp>
        <p:nvCxnSpPr>
          <p:cNvPr id="21" name="Straight Connector 20"/>
          <p:cNvCxnSpPr/>
          <p:nvPr/>
        </p:nvCxnSpPr>
        <p:spPr bwMode="auto">
          <a:xfrm>
            <a:off x="885776" y="3436640"/>
            <a:ext cx="10657184" cy="0"/>
          </a:xfrm>
          <a:prstGeom prst="line">
            <a:avLst/>
          </a:prstGeom>
          <a:blipFill dpi="0" rotWithShape="0">
            <a:blip r:embed="rId4"/>
            <a:srcRect/>
            <a:tile tx="0" ty="0" sx="100000" sy="100000" flip="none" algn="tl"/>
          </a:blipFill>
          <a:ln w="12700" cap="flat" cmpd="sng" algn="ctr">
            <a:solidFill>
              <a:srgbClr val="0000FF"/>
            </a:solidFill>
            <a:prstDash val="solid"/>
            <a:round/>
            <a:headEnd type="none" w="med" len="med"/>
            <a:tailEnd type="none" w="med" len="med"/>
          </a:ln>
          <a:effectLst/>
        </p:spPr>
      </p:cxnSp>
      <p:sp>
        <p:nvSpPr>
          <p:cNvPr id="22" name="Frame 21"/>
          <p:cNvSpPr/>
          <p:nvPr/>
        </p:nvSpPr>
        <p:spPr bwMode="auto">
          <a:xfrm rot="18892965">
            <a:off x="2122384" y="3759828"/>
            <a:ext cx="1018135" cy="254899"/>
          </a:xfrm>
          <a:prstGeom prst="frame">
            <a:avLst/>
          </a:prstGeom>
          <a:solidFill>
            <a:srgbClr val="008000"/>
          </a:solidFill>
          <a:ln w="127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solidFill>
                  <a:srgbClr val="008000"/>
                </a:solidFill>
              </a:ln>
              <a:solidFill>
                <a:srgbClr val="008000"/>
              </a:solidFill>
              <a:effectLst/>
              <a:latin typeface="American Typewriter" charset="0"/>
              <a:ea typeface="ヒラギノ明朝 ProN W3" charset="-128"/>
              <a:cs typeface="ヒラギノ明朝 ProN W3" charset="-128"/>
              <a:sym typeface="American Typewriter" charset="0"/>
            </a:endParaRPr>
          </a:p>
        </p:txBody>
      </p:sp>
      <p:pic>
        <p:nvPicPr>
          <p:cNvPr id="20" name="Picture 19" descr="Schermafbeelding 2015-07-01 om 16.48.18.png"/>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813768" y="4220345"/>
            <a:ext cx="10225136" cy="228772"/>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down)">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down)">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par>
                                <p:cTn id="32" presetID="22" presetClass="entr" presetSubtype="4"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down)">
                                      <p:cBhvr>
                                        <p:cTn id="3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3"/>
          <a:srcRect t="1517"/>
          <a:stretch>
            <a:fillRect/>
          </a:stretch>
        </p:blipFill>
        <p:spPr bwMode="auto">
          <a:xfrm>
            <a:off x="1029792" y="2140496"/>
            <a:ext cx="10657184" cy="4673901"/>
          </a:xfrm>
          <a:prstGeom prst="rect">
            <a:avLst/>
          </a:prstGeom>
          <a:noFill/>
          <a:ln w="9525">
            <a:noFill/>
            <a:miter lim="800000"/>
            <a:headEnd/>
            <a:tailEnd/>
          </a:ln>
        </p:spPr>
      </p:pic>
      <p:sp>
        <p:nvSpPr>
          <p:cNvPr id="11266" name="Titel 3"/>
          <p:cNvSpPr>
            <a:spLocks noGrp="1"/>
          </p:cNvSpPr>
          <p:nvPr>
            <p:ph type="title"/>
          </p:nvPr>
        </p:nvSpPr>
        <p:spPr>
          <a:xfrm>
            <a:off x="900113" y="844352"/>
            <a:ext cx="11049000" cy="1054100"/>
          </a:xfrm>
        </p:spPr>
        <p:txBody>
          <a:bodyPr/>
          <a:lstStyle/>
          <a:p>
            <a:r>
              <a:rPr lang="en-US" dirty="0" smtClean="0">
                <a:latin typeface="Arial" pitchFamily="34" charset="0"/>
                <a:ea typeface="ＭＳ Ｐゴシック" pitchFamily="34" charset="-128"/>
                <a:cs typeface="Arial" pitchFamily="34" charset="0"/>
              </a:rPr>
              <a:t>Results: </a:t>
            </a:r>
            <a:r>
              <a:rPr lang="en-US" dirty="0" smtClean="0">
                <a:solidFill>
                  <a:schemeClr val="accent6">
                    <a:lumMod val="60000"/>
                    <a:lumOff val="40000"/>
                  </a:schemeClr>
                </a:solidFill>
                <a:latin typeface="Arial" pitchFamily="34" charset="0"/>
                <a:ea typeface="ＭＳ Ｐゴシック" pitchFamily="34" charset="-128"/>
                <a:cs typeface="Arial" pitchFamily="34" charset="0"/>
              </a:rPr>
              <a:t>Answering behavior</a:t>
            </a:r>
          </a:p>
        </p:txBody>
      </p:sp>
      <p:graphicFrame>
        <p:nvGraphicFramePr>
          <p:cNvPr id="7" name="Table 6"/>
          <p:cNvGraphicFramePr>
            <a:graphicFrameLocks noGrp="1"/>
          </p:cNvGraphicFramePr>
          <p:nvPr>
            <p:extLst>
              <p:ext uri="{D42A27DB-BD31-4B8C-83A1-F6EECF244321}">
                <p14:modId xmlns="" xmlns:p14="http://schemas.microsoft.com/office/powerpoint/2010/main" val="1439580732"/>
              </p:ext>
            </p:extLst>
          </p:nvPr>
        </p:nvGraphicFramePr>
        <p:xfrm>
          <a:off x="1029792" y="7181056"/>
          <a:ext cx="9001000" cy="2123440"/>
        </p:xfrm>
        <a:graphic>
          <a:graphicData uri="http://schemas.openxmlformats.org/drawingml/2006/table">
            <a:tbl>
              <a:tblPr firstRow="1" bandRow="1">
                <a:tableStyleId>{5C22544A-7EE6-4342-B048-85BDC9FD1C3A}</a:tableStyleId>
              </a:tblPr>
              <a:tblGrid>
                <a:gridCol w="1309603"/>
                <a:gridCol w="3730957"/>
                <a:gridCol w="3168352"/>
                <a:gridCol w="792088"/>
              </a:tblGrid>
              <a:tr h="370840">
                <a:tc>
                  <a:txBody>
                    <a:bodyPr/>
                    <a:lstStyle/>
                    <a:p>
                      <a:r>
                        <a:rPr lang="en-US" sz="1800" dirty="0" smtClean="0"/>
                        <a:t>Group</a:t>
                      </a:r>
                      <a:endParaRPr lang="en-US" dirty="0"/>
                    </a:p>
                  </a:txBody>
                  <a:tcPr/>
                </a:tc>
                <a:tc>
                  <a:txBody>
                    <a:bodyPr/>
                    <a:lstStyle/>
                    <a:p>
                      <a:r>
                        <a:rPr lang="en-US" noProof="0" dirty="0" smtClean="0"/>
                        <a:t>Finding</a:t>
                      </a:r>
                      <a:endParaRPr lang="en-US" noProof="0" dirty="0"/>
                    </a:p>
                  </a:txBody>
                  <a:tcPr/>
                </a:tc>
                <a:tc>
                  <a:txBody>
                    <a:bodyPr/>
                    <a:lstStyle/>
                    <a:p>
                      <a:r>
                        <a:rPr lang="nl-NL" dirty="0" smtClean="0"/>
                        <a:t>Label</a:t>
                      </a:r>
                      <a:endParaRPr lang="en-US" dirty="0"/>
                    </a:p>
                  </a:txBody>
                  <a:tcPr/>
                </a:tc>
                <a:tc>
                  <a:txBody>
                    <a:bodyPr/>
                    <a:lstStyle/>
                    <a:p>
                      <a:r>
                        <a:rPr lang="nl-NL" i="1" dirty="0" smtClean="0"/>
                        <a:t>n</a:t>
                      </a:r>
                      <a:endParaRPr lang="en-US" i="1" dirty="0"/>
                    </a:p>
                  </a:txBody>
                  <a:tcPr/>
                </a:tc>
              </a:tr>
              <a:tr h="370840">
                <a:tc>
                  <a:txBody>
                    <a:bodyPr/>
                    <a:lstStyle/>
                    <a:p>
                      <a:r>
                        <a:rPr lang="nl-NL" dirty="0" smtClean="0">
                          <a:solidFill>
                            <a:srgbClr val="008000"/>
                          </a:solidFill>
                        </a:rPr>
                        <a:t>1</a:t>
                      </a:r>
                      <a:endParaRPr lang="en-US" dirty="0">
                        <a:solidFill>
                          <a:srgbClr val="008000"/>
                        </a:solidFill>
                      </a:endParaRPr>
                    </a:p>
                  </a:txBody>
                  <a:tcPr/>
                </a:tc>
                <a:tc>
                  <a:txBody>
                    <a:bodyPr/>
                    <a:lstStyle/>
                    <a:p>
                      <a:r>
                        <a:rPr lang="en-US" sz="1800" dirty="0" smtClean="0">
                          <a:solidFill>
                            <a:srgbClr val="008000"/>
                          </a:solidFill>
                        </a:rPr>
                        <a:t>Q3 intersection and Q4 t30</a:t>
                      </a:r>
                      <a:endParaRPr lang="en-US" dirty="0">
                        <a:solidFill>
                          <a:srgbClr val="008000"/>
                        </a:solidFill>
                      </a:endParaRPr>
                    </a:p>
                  </a:txBody>
                  <a:tcPr/>
                </a:tc>
                <a:tc>
                  <a:txBody>
                    <a:bodyPr/>
                    <a:lstStyle/>
                    <a:p>
                      <a:r>
                        <a:rPr lang="en-US" sz="1800" dirty="0" smtClean="0">
                          <a:solidFill>
                            <a:srgbClr val="008000"/>
                          </a:solidFill>
                        </a:rPr>
                        <a:t>Correct</a:t>
                      </a:r>
                      <a:endParaRPr lang="en-US" dirty="0">
                        <a:solidFill>
                          <a:srgbClr val="008000"/>
                        </a:solidFill>
                      </a:endParaRPr>
                    </a:p>
                  </a:txBody>
                  <a:tcPr/>
                </a:tc>
                <a:tc>
                  <a:txBody>
                    <a:bodyPr/>
                    <a:lstStyle/>
                    <a:p>
                      <a:r>
                        <a:rPr lang="nl-NL" dirty="0" smtClean="0">
                          <a:solidFill>
                            <a:srgbClr val="008000"/>
                          </a:solidFill>
                        </a:rPr>
                        <a:t>7</a:t>
                      </a:r>
                      <a:endParaRPr lang="en-US" dirty="0">
                        <a:solidFill>
                          <a:srgbClr val="008000"/>
                        </a:solidFill>
                      </a:endParaRPr>
                    </a:p>
                  </a:txBody>
                  <a:tcPr/>
                </a:tc>
              </a:tr>
              <a:tr h="370840">
                <a:tc>
                  <a:txBody>
                    <a:bodyPr/>
                    <a:lstStyle/>
                    <a:p>
                      <a:r>
                        <a:rPr lang="nl-NL" dirty="0" smtClean="0">
                          <a:solidFill>
                            <a:srgbClr val="660066"/>
                          </a:solidFill>
                        </a:rPr>
                        <a:t>2</a:t>
                      </a:r>
                      <a:endParaRPr lang="en-US" dirty="0">
                        <a:solidFill>
                          <a:srgbClr val="660066"/>
                        </a:solidFill>
                      </a:endParaRPr>
                    </a:p>
                  </a:txBody>
                  <a:tcPr/>
                </a:tc>
                <a:tc>
                  <a:txBody>
                    <a:bodyPr/>
                    <a:lstStyle/>
                    <a:p>
                      <a:r>
                        <a:rPr lang="en-US" sz="1800" dirty="0" smtClean="0">
                          <a:solidFill>
                            <a:srgbClr val="660066"/>
                          </a:solidFill>
                        </a:rPr>
                        <a:t>Q3 t8 and Q4 t17</a:t>
                      </a:r>
                      <a:endParaRPr lang="en-US" dirty="0">
                        <a:solidFill>
                          <a:srgbClr val="660066"/>
                        </a:solidFill>
                      </a:endParaRPr>
                    </a:p>
                  </a:txBody>
                  <a:tcPr/>
                </a:tc>
                <a:tc>
                  <a:txBody>
                    <a:bodyPr/>
                    <a:lstStyle/>
                    <a:p>
                      <a:r>
                        <a:rPr lang="en-US" sz="1800" dirty="0" smtClean="0">
                          <a:solidFill>
                            <a:srgbClr val="660066"/>
                          </a:solidFill>
                        </a:rPr>
                        <a:t>Correlation heuristic</a:t>
                      </a:r>
                      <a:endParaRPr lang="en-US" dirty="0">
                        <a:solidFill>
                          <a:srgbClr val="660066"/>
                        </a:solidFill>
                      </a:endParaRPr>
                    </a:p>
                  </a:txBody>
                  <a:tcPr/>
                </a:tc>
                <a:tc>
                  <a:txBody>
                    <a:bodyPr/>
                    <a:lstStyle/>
                    <a:p>
                      <a:r>
                        <a:rPr lang="nl-NL" dirty="0" smtClean="0">
                          <a:solidFill>
                            <a:srgbClr val="660066"/>
                          </a:solidFill>
                        </a:rPr>
                        <a:t>6</a:t>
                      </a:r>
                      <a:endParaRPr lang="en-US" dirty="0">
                        <a:solidFill>
                          <a:srgbClr val="660066"/>
                        </a:solidFill>
                      </a:endParaRPr>
                    </a:p>
                  </a:txBody>
                  <a:tcPr/>
                </a:tc>
              </a:tr>
              <a:tr h="370840">
                <a:tc>
                  <a:txBody>
                    <a:bodyPr/>
                    <a:lstStyle/>
                    <a:p>
                      <a:r>
                        <a:rPr lang="nl-NL" dirty="0" smtClean="0">
                          <a:solidFill>
                            <a:srgbClr val="0089B9"/>
                          </a:solidFill>
                        </a:rPr>
                        <a:t>3</a:t>
                      </a:r>
                      <a:endParaRPr lang="en-US" dirty="0">
                        <a:solidFill>
                          <a:srgbClr val="0089B9"/>
                        </a:solidFill>
                      </a:endParaRPr>
                    </a:p>
                  </a:txBody>
                  <a:tcPr/>
                </a:tc>
                <a:tc>
                  <a:txBody>
                    <a:bodyPr/>
                    <a:lstStyle/>
                    <a:p>
                      <a:r>
                        <a:rPr lang="en-US" sz="1800" dirty="0" smtClean="0">
                          <a:solidFill>
                            <a:srgbClr val="0089B9"/>
                          </a:solidFill>
                        </a:rPr>
                        <a:t>Q3 and Q4 cannot be determined</a:t>
                      </a:r>
                      <a:endParaRPr lang="en-US" dirty="0">
                        <a:solidFill>
                          <a:srgbClr val="0089B9"/>
                        </a:solidFill>
                      </a:endParaRPr>
                    </a:p>
                  </a:txBody>
                  <a:tcPr/>
                </a:tc>
                <a:tc>
                  <a:txBody>
                    <a:bodyPr/>
                    <a:lstStyle/>
                    <a:p>
                      <a:r>
                        <a:rPr lang="en-US" sz="1800" dirty="0" smtClean="0">
                          <a:solidFill>
                            <a:srgbClr val="0089B9"/>
                          </a:solidFill>
                        </a:rPr>
                        <a:t>Cannot be determined</a:t>
                      </a:r>
                      <a:endParaRPr lang="en-US" dirty="0">
                        <a:solidFill>
                          <a:srgbClr val="0089B9"/>
                        </a:solidFill>
                      </a:endParaRPr>
                    </a:p>
                  </a:txBody>
                  <a:tcPr/>
                </a:tc>
                <a:tc>
                  <a:txBody>
                    <a:bodyPr/>
                    <a:lstStyle/>
                    <a:p>
                      <a:r>
                        <a:rPr lang="nl-NL" dirty="0" smtClean="0">
                          <a:solidFill>
                            <a:srgbClr val="0089B9"/>
                          </a:solidFill>
                        </a:rPr>
                        <a:t>14</a:t>
                      </a:r>
                      <a:endParaRPr lang="en-US" dirty="0">
                        <a:solidFill>
                          <a:srgbClr val="0089B9"/>
                        </a:solidFill>
                      </a:endParaRPr>
                    </a:p>
                  </a:txBody>
                  <a:tcPr/>
                </a:tc>
              </a:tr>
              <a:tr h="370840">
                <a:tc>
                  <a:txBody>
                    <a:bodyPr/>
                    <a:lstStyle/>
                    <a:p>
                      <a:r>
                        <a:rPr lang="nl-NL" dirty="0" smtClean="0"/>
                        <a:t>4</a:t>
                      </a:r>
                      <a:endParaRPr lang="en-US" dirty="0"/>
                    </a:p>
                  </a:txBody>
                  <a:tcPr/>
                </a:tc>
                <a:tc>
                  <a:txBody>
                    <a:bodyPr/>
                    <a:lstStyle/>
                    <a:p>
                      <a:r>
                        <a:rPr lang="en-US" sz="1800" dirty="0" smtClean="0"/>
                        <a:t>Q3 and Q4 incorrect, answers other than groups 1-3</a:t>
                      </a:r>
                      <a:endParaRPr lang="en-US" dirty="0"/>
                    </a:p>
                  </a:txBody>
                  <a:tcPr/>
                </a:tc>
                <a:tc>
                  <a:txBody>
                    <a:bodyPr/>
                    <a:lstStyle/>
                    <a:p>
                      <a:r>
                        <a:rPr lang="en-US" sz="1800" dirty="0" smtClean="0"/>
                        <a:t>Miscellaneous</a:t>
                      </a:r>
                      <a:endParaRPr lang="en-US" dirty="0"/>
                    </a:p>
                  </a:txBody>
                  <a:tcPr/>
                </a:tc>
                <a:tc>
                  <a:txBody>
                    <a:bodyPr/>
                    <a:lstStyle/>
                    <a:p>
                      <a:r>
                        <a:rPr lang="nl-NL" dirty="0" smtClean="0"/>
                        <a:t>11</a:t>
                      </a:r>
                      <a:endParaRPr lang="en-US" dirty="0"/>
                    </a:p>
                  </a:txBody>
                  <a:tcPr/>
                </a:tc>
              </a:tr>
            </a:tbl>
          </a:graphicData>
        </a:graphic>
      </p:graphicFrame>
      <p:sp>
        <p:nvSpPr>
          <p:cNvPr id="10" name="Frame 9"/>
          <p:cNvSpPr/>
          <p:nvPr/>
        </p:nvSpPr>
        <p:spPr bwMode="auto">
          <a:xfrm>
            <a:off x="9598744" y="4209678"/>
            <a:ext cx="1872208" cy="432048"/>
          </a:xfrm>
          <a:prstGeom prst="frame">
            <a:avLst/>
          </a:prstGeom>
          <a:solidFill>
            <a:srgbClr val="008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rgbClr val="FFFFFF"/>
              </a:solidFill>
              <a:effectLst/>
              <a:latin typeface="American Typewriter" charset="0"/>
              <a:ea typeface="ヒラギノ明朝 ProN W3" charset="-128"/>
              <a:cs typeface="ヒラギノ明朝 ProN W3" charset="-128"/>
              <a:sym typeface="American Typewriter" charset="0"/>
            </a:endParaRPr>
          </a:p>
        </p:txBody>
      </p:sp>
      <p:sp>
        <p:nvSpPr>
          <p:cNvPr id="11" name="Frame 10"/>
          <p:cNvSpPr/>
          <p:nvPr/>
        </p:nvSpPr>
        <p:spPr bwMode="auto">
          <a:xfrm>
            <a:off x="7438504" y="3849638"/>
            <a:ext cx="1872208" cy="432048"/>
          </a:xfrm>
          <a:prstGeom prst="frame">
            <a:avLst/>
          </a:prstGeom>
          <a:solidFill>
            <a:srgbClr val="008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rgbClr val="FFFFFF"/>
              </a:solidFill>
              <a:effectLst/>
              <a:latin typeface="American Typewriter" charset="0"/>
              <a:ea typeface="ヒラギノ明朝 ProN W3" charset="-128"/>
              <a:cs typeface="ヒラギノ明朝 ProN W3" charset="-128"/>
              <a:sym typeface="American Typewriter" charset="0"/>
            </a:endParaRPr>
          </a:p>
        </p:txBody>
      </p:sp>
      <p:sp>
        <p:nvSpPr>
          <p:cNvPr id="12" name="Frame 11"/>
          <p:cNvSpPr/>
          <p:nvPr/>
        </p:nvSpPr>
        <p:spPr bwMode="auto">
          <a:xfrm>
            <a:off x="7438504" y="4550668"/>
            <a:ext cx="1872208" cy="432048"/>
          </a:xfrm>
          <a:prstGeom prst="frame">
            <a:avLst/>
          </a:prstGeom>
          <a:solidFill>
            <a:srgbClr val="660066"/>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rgbClr val="FFFFFF"/>
              </a:solidFill>
              <a:effectLst/>
              <a:latin typeface="American Typewriter" charset="0"/>
              <a:ea typeface="ヒラギノ明朝 ProN W3" charset="-128"/>
              <a:cs typeface="ヒラギノ明朝 ProN W3" charset="-128"/>
              <a:sym typeface="American Typewriter" charset="0"/>
            </a:endParaRPr>
          </a:p>
        </p:txBody>
      </p:sp>
      <p:sp>
        <p:nvSpPr>
          <p:cNvPr id="13" name="Frame 12"/>
          <p:cNvSpPr/>
          <p:nvPr/>
        </p:nvSpPr>
        <p:spPr bwMode="auto">
          <a:xfrm>
            <a:off x="9598744" y="4910708"/>
            <a:ext cx="1872208" cy="432048"/>
          </a:xfrm>
          <a:prstGeom prst="frame">
            <a:avLst/>
          </a:prstGeom>
          <a:solidFill>
            <a:srgbClr val="660066"/>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rgbClr val="FFFFFF"/>
              </a:solidFill>
              <a:effectLst/>
              <a:latin typeface="American Typewriter" charset="0"/>
              <a:ea typeface="ヒラギノ明朝 ProN W3" charset="-128"/>
              <a:cs typeface="ヒラギノ明朝 ProN W3" charset="-128"/>
              <a:sym typeface="American Typewriter" charset="0"/>
            </a:endParaRPr>
          </a:p>
        </p:txBody>
      </p:sp>
      <p:sp>
        <p:nvSpPr>
          <p:cNvPr id="14" name="Frame 13"/>
          <p:cNvSpPr/>
          <p:nvPr/>
        </p:nvSpPr>
        <p:spPr bwMode="auto">
          <a:xfrm>
            <a:off x="7438504" y="5596880"/>
            <a:ext cx="1872208" cy="432048"/>
          </a:xfrm>
          <a:prstGeom prst="frame">
            <a:avLst/>
          </a:prstGeom>
          <a:solidFill>
            <a:srgbClr val="0089B9"/>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rgbClr val="FFFFFF"/>
              </a:solidFill>
              <a:effectLst/>
              <a:latin typeface="American Typewriter" charset="0"/>
              <a:ea typeface="ヒラギノ明朝 ProN W3" charset="-128"/>
              <a:cs typeface="ヒラギノ明朝 ProN W3" charset="-128"/>
              <a:sym typeface="American Typewriter" charset="0"/>
            </a:endParaRPr>
          </a:p>
        </p:txBody>
      </p:sp>
      <p:sp>
        <p:nvSpPr>
          <p:cNvPr id="15" name="Frame 14"/>
          <p:cNvSpPr/>
          <p:nvPr/>
        </p:nvSpPr>
        <p:spPr bwMode="auto">
          <a:xfrm>
            <a:off x="9598744" y="5596880"/>
            <a:ext cx="1872208" cy="432048"/>
          </a:xfrm>
          <a:prstGeom prst="frame">
            <a:avLst/>
          </a:prstGeom>
          <a:solidFill>
            <a:srgbClr val="0089B9"/>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rgbClr val="FFFFFF"/>
              </a:solidFill>
              <a:effectLst/>
              <a:latin typeface="American Typewriter" charset="0"/>
              <a:ea typeface="ヒラギノ明朝 ProN W3" charset="-128"/>
              <a:cs typeface="ヒラギノ明朝 ProN W3" charset="-128"/>
              <a:sym typeface="American Typewriter"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3"/>
          <p:cNvSpPr>
            <a:spLocks noGrp="1"/>
          </p:cNvSpPr>
          <p:nvPr>
            <p:ph type="title"/>
          </p:nvPr>
        </p:nvSpPr>
        <p:spPr>
          <a:xfrm>
            <a:off x="900113" y="844352"/>
            <a:ext cx="11049000" cy="1054100"/>
          </a:xfrm>
        </p:spPr>
        <p:txBody>
          <a:bodyPr/>
          <a:lstStyle/>
          <a:p>
            <a:r>
              <a:rPr lang="en-US" dirty="0" smtClean="0">
                <a:latin typeface="Arial" pitchFamily="34" charset="0"/>
                <a:ea typeface="ＭＳ Ｐゴシック" pitchFamily="34" charset="-128"/>
                <a:cs typeface="Arial" pitchFamily="34" charset="0"/>
              </a:rPr>
              <a:t>Results: </a:t>
            </a:r>
            <a:r>
              <a:rPr lang="en-US" dirty="0" smtClean="0">
                <a:solidFill>
                  <a:schemeClr val="accent6">
                    <a:lumMod val="60000"/>
                    <a:lumOff val="40000"/>
                  </a:schemeClr>
                </a:solidFill>
                <a:latin typeface="Arial" pitchFamily="34" charset="0"/>
                <a:ea typeface="ＭＳ Ｐゴシック" pitchFamily="34" charset="-128"/>
                <a:cs typeface="Arial" pitchFamily="34" charset="0"/>
              </a:rPr>
              <a:t>Testing hypotheses on viewing behavior 1</a:t>
            </a:r>
            <a:endParaRPr lang="en-US" dirty="0" smtClean="0">
              <a:latin typeface="Arial" pitchFamily="34" charset="0"/>
              <a:ea typeface="ＭＳ Ｐゴシック" pitchFamily="34" charset="-128"/>
              <a:cs typeface="Arial" pitchFamily="34" charset="0"/>
            </a:endParaRPr>
          </a:p>
        </p:txBody>
      </p:sp>
      <p:sp>
        <p:nvSpPr>
          <p:cNvPr id="5" name="Tijdelijke aanduiding voor inhoud 4"/>
          <p:cNvSpPr>
            <a:spLocks noGrp="1"/>
          </p:cNvSpPr>
          <p:nvPr>
            <p:ph idx="1"/>
          </p:nvPr>
        </p:nvSpPr>
        <p:spPr>
          <a:xfrm>
            <a:off x="900113" y="2182068"/>
            <a:ext cx="11002887" cy="6007100"/>
          </a:xfrm>
        </p:spPr>
        <p:txBody>
          <a:bodyPr/>
          <a:lstStyle/>
          <a:p>
            <a:pPr marL="536575" lvl="4" indent="-536575">
              <a:spcAft>
                <a:spcPts val="1000"/>
              </a:spcAft>
              <a:buFont typeface="Arial" pitchFamily="34" charset="0"/>
              <a:buChar char="•"/>
            </a:pPr>
            <a:r>
              <a:rPr lang="en-US" sz="3000" dirty="0" smtClean="0"/>
              <a:t>Group 1 looked more </a:t>
            </a:r>
            <a:r>
              <a:rPr lang="en-US" sz="3000" dirty="0" smtClean="0">
                <a:solidFill>
                  <a:schemeClr val="accent1"/>
                </a:solidFill>
              </a:rPr>
              <a:t>frequently</a:t>
            </a:r>
            <a:r>
              <a:rPr lang="en-US" sz="3000" dirty="0" smtClean="0"/>
              <a:t> at intersection and time 30 than groups 2 and 3</a:t>
            </a:r>
          </a:p>
          <a:p>
            <a:pPr marL="993775" lvl="5" indent="-536575">
              <a:spcAft>
                <a:spcPts val="1000"/>
              </a:spcAft>
              <a:buFont typeface="Arial" pitchFamily="34" charset="0"/>
              <a:buChar char="•"/>
            </a:pPr>
            <a:r>
              <a:rPr lang="en-US" sz="2800" dirty="0" smtClean="0"/>
              <a:t>Finding</a:t>
            </a:r>
          </a:p>
          <a:p>
            <a:pPr marL="1450975" lvl="6" indent="-536575">
              <a:spcAft>
                <a:spcPts val="1000"/>
              </a:spcAft>
              <a:buFont typeface="Arial" pitchFamily="34" charset="0"/>
              <a:buChar char="•"/>
            </a:pPr>
            <a:r>
              <a:rPr lang="en-US" sz="2800" dirty="0" smtClean="0"/>
              <a:t>Intersection: 1 &gt; 3</a:t>
            </a:r>
          </a:p>
          <a:p>
            <a:pPr marL="1450975" lvl="6" indent="-536575">
              <a:spcAft>
                <a:spcPts val="1000"/>
              </a:spcAft>
              <a:buFont typeface="Arial" pitchFamily="34" charset="0"/>
              <a:buChar char="•"/>
            </a:pPr>
            <a:r>
              <a:rPr lang="en-US" sz="2800" dirty="0" smtClean="0"/>
              <a:t>Time 30: 1 &gt; 2, 3</a:t>
            </a:r>
          </a:p>
          <a:p>
            <a:pPr marL="536575" lvl="4" indent="-536575">
              <a:spcAft>
                <a:spcPts val="1000"/>
              </a:spcAft>
              <a:buFont typeface="Arial" pitchFamily="34" charset="0"/>
              <a:buChar char="•"/>
            </a:pPr>
            <a:endParaRPr lang="en-US" sz="3000" dirty="0" smtClean="0"/>
          </a:p>
          <a:p>
            <a:pPr marL="536575" lvl="4" indent="-536575">
              <a:spcAft>
                <a:spcPts val="1000"/>
              </a:spcAft>
              <a:buFont typeface="Arial" pitchFamily="34" charset="0"/>
              <a:buChar char="•"/>
            </a:pPr>
            <a:r>
              <a:rPr lang="en-US" sz="3000" dirty="0" smtClean="0"/>
              <a:t>Group 2 looked more </a:t>
            </a:r>
            <a:r>
              <a:rPr lang="en-US" sz="3000" dirty="0" smtClean="0">
                <a:solidFill>
                  <a:schemeClr val="accent1"/>
                </a:solidFill>
              </a:rPr>
              <a:t>frequently</a:t>
            </a:r>
            <a:r>
              <a:rPr lang="en-US" sz="3000" dirty="0" smtClean="0"/>
              <a:t> at heuristic 8 and heuristic17 than groups 1 and 3</a:t>
            </a:r>
          </a:p>
          <a:p>
            <a:pPr marL="993775" lvl="5" indent="-536575">
              <a:spcAft>
                <a:spcPts val="1000"/>
              </a:spcAft>
              <a:buFont typeface="Arial" pitchFamily="34" charset="0"/>
              <a:buChar char="•"/>
            </a:pPr>
            <a:r>
              <a:rPr lang="en-US" sz="2800" dirty="0" smtClean="0"/>
              <a:t>Finding</a:t>
            </a:r>
          </a:p>
          <a:p>
            <a:pPr marL="1450975" lvl="6" indent="-536575">
              <a:spcAft>
                <a:spcPts val="1000"/>
              </a:spcAft>
              <a:buFont typeface="Arial" pitchFamily="34" charset="0"/>
              <a:buChar char="•"/>
            </a:pPr>
            <a:r>
              <a:rPr lang="en-US" sz="2800" dirty="0" smtClean="0"/>
              <a:t>Heuristic 8 : 2 &gt; 1, 3</a:t>
            </a:r>
          </a:p>
          <a:p>
            <a:pPr marL="1450975" lvl="6" indent="-536575">
              <a:spcAft>
                <a:spcPts val="1000"/>
              </a:spcAft>
              <a:buFont typeface="Arial" pitchFamily="34" charset="0"/>
              <a:buChar char="•"/>
            </a:pPr>
            <a:r>
              <a:rPr lang="en-US" sz="2800" dirty="0" smtClean="0"/>
              <a:t>Heuristic 17:  2 &gt; 1, 3</a:t>
            </a:r>
            <a:endParaRPr lang="en-US" sz="3000" dirty="0" smtClean="0"/>
          </a:p>
          <a:p>
            <a:pPr marL="536575" lvl="4" indent="-536575">
              <a:spcAft>
                <a:spcPts val="1000"/>
              </a:spcAft>
              <a:buFont typeface="Arial" pitchFamily="34" charset="0"/>
              <a:buChar char="•"/>
            </a:pPr>
            <a:endParaRPr lang="en-US" sz="3000" dirty="0" smtClean="0"/>
          </a:p>
          <a:p>
            <a:pPr marL="536575" lvl="4" indent="-536575">
              <a:spcAft>
                <a:spcPts val="1000"/>
              </a:spcAft>
            </a:pPr>
            <a:endParaRPr lang="en-US" sz="3000" dirty="0" smtClean="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3"/>
          <p:cNvSpPr>
            <a:spLocks noGrp="1"/>
          </p:cNvSpPr>
          <p:nvPr>
            <p:ph type="title"/>
          </p:nvPr>
        </p:nvSpPr>
        <p:spPr>
          <a:xfrm>
            <a:off x="900113" y="844352"/>
            <a:ext cx="11049000" cy="1054100"/>
          </a:xfrm>
        </p:spPr>
        <p:txBody>
          <a:bodyPr/>
          <a:lstStyle/>
          <a:p>
            <a:r>
              <a:rPr lang="en-US" dirty="0" smtClean="0">
                <a:latin typeface="Arial" pitchFamily="34" charset="0"/>
                <a:ea typeface="ＭＳ Ｐゴシック" pitchFamily="34" charset="-128"/>
                <a:cs typeface="Arial" pitchFamily="34" charset="0"/>
              </a:rPr>
              <a:t>Results: </a:t>
            </a:r>
            <a:r>
              <a:rPr lang="en-US" dirty="0" smtClean="0">
                <a:solidFill>
                  <a:schemeClr val="accent6">
                    <a:lumMod val="60000"/>
                    <a:lumOff val="40000"/>
                  </a:schemeClr>
                </a:solidFill>
                <a:latin typeface="Arial" pitchFamily="34" charset="0"/>
                <a:ea typeface="ＭＳ Ｐゴシック" pitchFamily="34" charset="-128"/>
                <a:cs typeface="Arial" pitchFamily="34" charset="0"/>
              </a:rPr>
              <a:t>Testing hypotheses on viewing behavior 2</a:t>
            </a:r>
            <a:endParaRPr lang="en-US" dirty="0" smtClean="0">
              <a:latin typeface="Arial" pitchFamily="34" charset="0"/>
              <a:ea typeface="ＭＳ Ｐゴシック" pitchFamily="34" charset="-128"/>
              <a:cs typeface="Arial" pitchFamily="34" charset="0"/>
            </a:endParaRPr>
          </a:p>
        </p:txBody>
      </p:sp>
      <p:sp>
        <p:nvSpPr>
          <p:cNvPr id="5" name="Tijdelijke aanduiding voor inhoud 4"/>
          <p:cNvSpPr>
            <a:spLocks noGrp="1"/>
          </p:cNvSpPr>
          <p:nvPr>
            <p:ph idx="1"/>
          </p:nvPr>
        </p:nvSpPr>
        <p:spPr>
          <a:xfrm>
            <a:off x="900113" y="2182068"/>
            <a:ext cx="11002887" cy="6007100"/>
          </a:xfrm>
        </p:spPr>
        <p:txBody>
          <a:bodyPr/>
          <a:lstStyle/>
          <a:p>
            <a:pPr marL="536575" lvl="4" indent="-536575">
              <a:spcAft>
                <a:spcPts val="1000"/>
              </a:spcAft>
              <a:buFont typeface="Arial" pitchFamily="34" charset="0"/>
              <a:buChar char="•"/>
            </a:pPr>
            <a:r>
              <a:rPr lang="en-US" sz="3000" dirty="0" smtClean="0"/>
              <a:t>Group 2 spent more time (</a:t>
            </a:r>
            <a:r>
              <a:rPr lang="en-US" sz="3000" dirty="0" smtClean="0">
                <a:solidFill>
                  <a:schemeClr val="accent1"/>
                </a:solidFill>
              </a:rPr>
              <a:t>duration</a:t>
            </a:r>
            <a:r>
              <a:rPr lang="nl-NL" sz="3000" dirty="0" smtClean="0"/>
              <a:t>) </a:t>
            </a:r>
            <a:r>
              <a:rPr lang="en-US" sz="3000" dirty="0" smtClean="0"/>
              <a:t>at heuristic 8 and heuristic17 than groups 1 and 3</a:t>
            </a:r>
          </a:p>
          <a:p>
            <a:pPr marL="993775" lvl="5" indent="-536575">
              <a:spcAft>
                <a:spcPts val="1000"/>
              </a:spcAft>
              <a:buFont typeface="Arial" pitchFamily="34" charset="0"/>
              <a:buChar char="•"/>
            </a:pPr>
            <a:r>
              <a:rPr lang="en-US" sz="2800" dirty="0" smtClean="0"/>
              <a:t>Finding</a:t>
            </a:r>
          </a:p>
          <a:p>
            <a:pPr marL="1450975" lvl="6" indent="-536575">
              <a:spcAft>
                <a:spcPts val="1000"/>
              </a:spcAft>
              <a:buFont typeface="Arial" pitchFamily="34" charset="0"/>
              <a:buChar char="•"/>
            </a:pPr>
            <a:r>
              <a:rPr lang="en-US" sz="2800" dirty="0" smtClean="0"/>
              <a:t>Heuristic 8 : 2 &gt; 1, 3</a:t>
            </a:r>
          </a:p>
          <a:p>
            <a:pPr marL="1450975" lvl="6" indent="-536575">
              <a:spcAft>
                <a:spcPts val="1000"/>
              </a:spcAft>
              <a:buFont typeface="Arial" pitchFamily="34" charset="0"/>
              <a:buChar char="•"/>
            </a:pPr>
            <a:r>
              <a:rPr lang="en-US" sz="2800" dirty="0" smtClean="0"/>
              <a:t>Heuristic 17:  2 &gt; 1, 3</a:t>
            </a:r>
            <a:endParaRPr lang="en-US" sz="3000" dirty="0" smtClean="0"/>
          </a:p>
          <a:p>
            <a:pPr marL="536575" lvl="4" indent="-536575">
              <a:spcAft>
                <a:spcPts val="1000"/>
              </a:spcAft>
              <a:buFont typeface="Arial" pitchFamily="34" charset="0"/>
              <a:buChar char="•"/>
            </a:pPr>
            <a:endParaRPr lang="nl-NL" sz="3000" dirty="0" smtClean="0"/>
          </a:p>
          <a:p>
            <a:pPr marL="536575" lvl="4" indent="-536575">
              <a:spcAft>
                <a:spcPts val="1000"/>
              </a:spcAft>
              <a:buFont typeface="Arial" pitchFamily="34" charset="0"/>
              <a:buChar char="•"/>
            </a:pPr>
            <a:r>
              <a:rPr lang="en-US" sz="3000" dirty="0" smtClean="0">
                <a:solidFill>
                  <a:schemeClr val="accent1"/>
                </a:solidFill>
              </a:rPr>
              <a:t>Number of cycles </a:t>
            </a:r>
            <a:r>
              <a:rPr lang="en-US" sz="3000" dirty="0" smtClean="0"/>
              <a:t>of group 1 was larger than that of group 2</a:t>
            </a:r>
          </a:p>
          <a:p>
            <a:pPr marL="993775" lvl="5" indent="-536575">
              <a:spcAft>
                <a:spcPts val="1000"/>
              </a:spcAft>
              <a:buFont typeface="Arial" pitchFamily="34" charset="0"/>
              <a:buChar char="•"/>
            </a:pPr>
            <a:r>
              <a:rPr lang="en-US" sz="2800" dirty="0" smtClean="0"/>
              <a:t>Finding</a:t>
            </a:r>
          </a:p>
          <a:p>
            <a:pPr marL="1450975" lvl="6" indent="-536575">
              <a:spcAft>
                <a:spcPts val="1000"/>
              </a:spcAft>
              <a:buFont typeface="Arial" pitchFamily="34" charset="0"/>
              <a:buChar char="•"/>
            </a:pPr>
            <a:r>
              <a:rPr lang="en-US" sz="2800" dirty="0" smtClean="0"/>
              <a:t>Question 4: 1 &gt; 2</a:t>
            </a:r>
            <a:endParaRPr lang="en-US" dirty="0" smtClean="0"/>
          </a:p>
          <a:p>
            <a:pPr marL="536575" lvl="4" indent="-536575">
              <a:spcAft>
                <a:spcPts val="1000"/>
              </a:spcAft>
              <a:buFont typeface="Arial" pitchFamily="34" charset="0"/>
              <a:buChar char="•"/>
            </a:pPr>
            <a:endParaRPr lang="en-US" sz="3000" dirty="0" smtClean="0"/>
          </a:p>
          <a:p>
            <a:pPr marL="536575" lvl="4" indent="-536575">
              <a:spcAft>
                <a:spcPts val="1000"/>
              </a:spcAft>
            </a:pPr>
            <a:endParaRPr lang="en-US" sz="3000" dirty="0" smtClean="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3"/>
          <p:cNvSpPr>
            <a:spLocks noGrp="1"/>
          </p:cNvSpPr>
          <p:nvPr>
            <p:ph type="title"/>
          </p:nvPr>
        </p:nvSpPr>
        <p:spPr>
          <a:xfrm>
            <a:off x="900113" y="844352"/>
            <a:ext cx="11049000" cy="1054100"/>
          </a:xfrm>
        </p:spPr>
        <p:txBody>
          <a:bodyPr/>
          <a:lstStyle/>
          <a:p>
            <a:r>
              <a:rPr lang="en-US" dirty="0" smtClean="0">
                <a:latin typeface="Arial" pitchFamily="34" charset="0"/>
                <a:ea typeface="ＭＳ Ｐゴシック" pitchFamily="34" charset="-128"/>
                <a:cs typeface="Arial" pitchFamily="34" charset="0"/>
              </a:rPr>
              <a:t>Results: </a:t>
            </a:r>
            <a:r>
              <a:rPr lang="en-US" dirty="0" smtClean="0">
                <a:solidFill>
                  <a:schemeClr val="accent6">
                    <a:lumMod val="60000"/>
                    <a:lumOff val="40000"/>
                  </a:schemeClr>
                </a:solidFill>
                <a:latin typeface="Arial" pitchFamily="34" charset="0"/>
                <a:ea typeface="ＭＳ Ｐゴシック" pitchFamily="34" charset="-128"/>
                <a:cs typeface="Arial" pitchFamily="34" charset="0"/>
              </a:rPr>
              <a:t>Testing hypotheses on viewing behavior 3</a:t>
            </a:r>
            <a:endParaRPr lang="en-US" dirty="0" smtClean="0">
              <a:latin typeface="Arial" pitchFamily="34" charset="0"/>
              <a:ea typeface="ＭＳ Ｐゴシック" pitchFamily="34" charset="-128"/>
              <a:cs typeface="Arial" pitchFamily="34" charset="0"/>
            </a:endParaRPr>
          </a:p>
        </p:txBody>
      </p:sp>
      <p:sp>
        <p:nvSpPr>
          <p:cNvPr id="5" name="Tijdelijke aanduiding voor inhoud 4"/>
          <p:cNvSpPr>
            <a:spLocks noGrp="1"/>
          </p:cNvSpPr>
          <p:nvPr>
            <p:ph idx="1"/>
          </p:nvPr>
        </p:nvSpPr>
        <p:spPr>
          <a:xfrm>
            <a:off x="900113" y="2182068"/>
            <a:ext cx="11218911" cy="6007100"/>
          </a:xfrm>
        </p:spPr>
        <p:txBody>
          <a:bodyPr/>
          <a:lstStyle/>
          <a:p>
            <a:pPr marL="536575" lvl="4" indent="-536575">
              <a:spcAft>
                <a:spcPts val="1000"/>
              </a:spcAft>
              <a:buFont typeface="Arial" pitchFamily="34" charset="0"/>
              <a:buChar char="•"/>
            </a:pPr>
            <a:r>
              <a:rPr lang="en-US" sz="3000" dirty="0" smtClean="0"/>
              <a:t>Group 1 looked more often at intersection and time 30 directly before answer (</a:t>
            </a:r>
            <a:r>
              <a:rPr lang="en-US" sz="3000" dirty="0" smtClean="0">
                <a:solidFill>
                  <a:schemeClr val="accent1"/>
                </a:solidFill>
              </a:rPr>
              <a:t>temporal location</a:t>
            </a:r>
            <a:r>
              <a:rPr lang="en-US" sz="3000" dirty="0" smtClean="0"/>
              <a:t>) than groups 2 and 3</a:t>
            </a:r>
          </a:p>
          <a:p>
            <a:pPr marL="993775" lvl="5" indent="-536575">
              <a:spcAft>
                <a:spcPts val="1000"/>
              </a:spcAft>
              <a:buFont typeface="Arial" pitchFamily="34" charset="0"/>
              <a:buChar char="•"/>
            </a:pPr>
            <a:r>
              <a:rPr lang="en-US" sz="2800" dirty="0" smtClean="0"/>
              <a:t>Finding</a:t>
            </a:r>
          </a:p>
          <a:p>
            <a:pPr marL="1450975" lvl="6" indent="-536575">
              <a:spcAft>
                <a:spcPts val="1000"/>
              </a:spcAft>
              <a:buFont typeface="Arial" pitchFamily="34" charset="0"/>
              <a:buChar char="•"/>
            </a:pPr>
            <a:r>
              <a:rPr lang="en-US" sz="2800" dirty="0" smtClean="0"/>
              <a:t>Intersection: 1 &gt; 2</a:t>
            </a:r>
          </a:p>
          <a:p>
            <a:pPr marL="536575" lvl="4" indent="-536575">
              <a:spcAft>
                <a:spcPts val="1000"/>
              </a:spcAft>
              <a:buFont typeface="Arial" pitchFamily="34" charset="0"/>
              <a:buChar char="•"/>
            </a:pPr>
            <a:endParaRPr lang="nl-NL" sz="3000" dirty="0" smtClean="0"/>
          </a:p>
          <a:p>
            <a:pPr marL="536575" lvl="4" indent="-536575">
              <a:spcAft>
                <a:spcPts val="1000"/>
              </a:spcAft>
              <a:buFont typeface="Arial" pitchFamily="34" charset="0"/>
              <a:buChar char="•"/>
            </a:pPr>
            <a:r>
              <a:rPr lang="en-US" sz="3000" dirty="0" smtClean="0"/>
              <a:t>Group 2 looked more often at heuristic 8 and heuristic 17 directly before answer (</a:t>
            </a:r>
            <a:r>
              <a:rPr lang="en-US" sz="3000" dirty="0" smtClean="0">
                <a:solidFill>
                  <a:schemeClr val="accent1"/>
                </a:solidFill>
              </a:rPr>
              <a:t>temporal location</a:t>
            </a:r>
            <a:r>
              <a:rPr lang="en-US" sz="3000" dirty="0" smtClean="0"/>
              <a:t>) than </a:t>
            </a:r>
            <a:r>
              <a:rPr lang="en-US" sz="3000" smtClean="0"/>
              <a:t>groups 1 </a:t>
            </a:r>
            <a:r>
              <a:rPr lang="en-US" sz="3000" dirty="0" smtClean="0"/>
              <a:t>and 3</a:t>
            </a:r>
          </a:p>
          <a:p>
            <a:pPr marL="993775" lvl="5" indent="-536575">
              <a:spcAft>
                <a:spcPts val="1000"/>
              </a:spcAft>
              <a:buFont typeface="Arial" pitchFamily="34" charset="0"/>
              <a:buChar char="•"/>
            </a:pPr>
            <a:r>
              <a:rPr lang="en-US" sz="2800" dirty="0" smtClean="0"/>
              <a:t>Finding</a:t>
            </a:r>
          </a:p>
          <a:p>
            <a:pPr marL="1450975" lvl="6" indent="-536575">
              <a:spcAft>
                <a:spcPts val="1000"/>
              </a:spcAft>
              <a:buFont typeface="Arial" pitchFamily="34" charset="0"/>
              <a:buChar char="•"/>
            </a:pPr>
            <a:r>
              <a:rPr lang="en-US" sz="2800" dirty="0" smtClean="0"/>
              <a:t>Heuristic 8: 2 &gt; 1</a:t>
            </a:r>
            <a:endParaRPr lang="en-US" dirty="0" smtClean="0"/>
          </a:p>
          <a:p>
            <a:pPr marL="536575" lvl="4" indent="-536575">
              <a:spcAft>
                <a:spcPts val="1000"/>
              </a:spcAft>
              <a:buFont typeface="Arial" pitchFamily="34" charset="0"/>
              <a:buChar char="•"/>
            </a:pPr>
            <a:endParaRPr lang="en-US" sz="3000" dirty="0" smtClean="0"/>
          </a:p>
          <a:p>
            <a:pPr marL="536575" lvl="4" indent="-536575">
              <a:spcAft>
                <a:spcPts val="1000"/>
              </a:spcAft>
            </a:pPr>
            <a:endParaRPr lang="en-US" sz="3000" dirty="0" smtClean="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3"/>
          <p:cNvSpPr>
            <a:spLocks noGrp="1"/>
          </p:cNvSpPr>
          <p:nvPr>
            <p:ph type="title"/>
          </p:nvPr>
        </p:nvSpPr>
        <p:spPr>
          <a:xfrm>
            <a:off x="900113" y="844352"/>
            <a:ext cx="11049000" cy="1054100"/>
          </a:xfrm>
        </p:spPr>
        <p:txBody>
          <a:bodyPr/>
          <a:lstStyle/>
          <a:p>
            <a:r>
              <a:rPr lang="en-US" dirty="0" smtClean="0">
                <a:latin typeface="Arial" pitchFamily="34" charset="0"/>
                <a:ea typeface="ＭＳ Ｐゴシック" pitchFamily="34" charset="-128"/>
                <a:cs typeface="Arial" pitchFamily="34" charset="0"/>
              </a:rPr>
              <a:t>Results: </a:t>
            </a:r>
            <a:r>
              <a:rPr lang="en-US" dirty="0" smtClean="0">
                <a:solidFill>
                  <a:schemeClr val="accent6">
                    <a:lumMod val="60000"/>
                    <a:lumOff val="40000"/>
                  </a:schemeClr>
                </a:solidFill>
                <a:latin typeface="Arial" pitchFamily="34" charset="0"/>
                <a:ea typeface="ＭＳ Ｐゴシック" pitchFamily="34" charset="-128"/>
                <a:cs typeface="Arial" pitchFamily="34" charset="0"/>
              </a:rPr>
              <a:t>Testing hypotheses on viewing behavior 4</a:t>
            </a:r>
            <a:endParaRPr lang="en-US" dirty="0" smtClean="0">
              <a:latin typeface="Arial" pitchFamily="34" charset="0"/>
              <a:ea typeface="ＭＳ Ｐゴシック" pitchFamily="34" charset="-128"/>
              <a:cs typeface="Arial" pitchFamily="34" charset="0"/>
            </a:endParaRPr>
          </a:p>
        </p:txBody>
      </p:sp>
      <p:sp>
        <p:nvSpPr>
          <p:cNvPr id="5" name="Tijdelijke aanduiding voor inhoud 4"/>
          <p:cNvSpPr>
            <a:spLocks noGrp="1"/>
          </p:cNvSpPr>
          <p:nvPr>
            <p:ph idx="1"/>
          </p:nvPr>
        </p:nvSpPr>
        <p:spPr>
          <a:xfrm>
            <a:off x="900113" y="2182068"/>
            <a:ext cx="11218911" cy="6007100"/>
          </a:xfrm>
        </p:spPr>
        <p:txBody>
          <a:bodyPr/>
          <a:lstStyle/>
          <a:p>
            <a:pPr marL="536575" lvl="4" indent="-536575">
              <a:spcAft>
                <a:spcPts val="1000"/>
              </a:spcAft>
              <a:buFont typeface="Arial" pitchFamily="34" charset="0"/>
              <a:buChar char="•"/>
            </a:pPr>
            <a:r>
              <a:rPr lang="en-US" sz="3000" dirty="0" smtClean="0"/>
              <a:t>Group 1 looked more </a:t>
            </a:r>
            <a:r>
              <a:rPr lang="en-US" sz="3000" dirty="0" smtClean="0">
                <a:solidFill>
                  <a:schemeClr val="accent1"/>
                </a:solidFill>
              </a:rPr>
              <a:t>global</a:t>
            </a:r>
            <a:r>
              <a:rPr lang="en-US" sz="3000" dirty="0" smtClean="0">
                <a:solidFill>
                  <a:srgbClr val="FF0000"/>
                </a:solidFill>
              </a:rPr>
              <a:t> </a:t>
            </a:r>
            <a:r>
              <a:rPr lang="en-US" sz="3000" dirty="0" smtClean="0"/>
              <a:t>than groups 2 and 3</a:t>
            </a:r>
          </a:p>
          <a:p>
            <a:pPr marL="993775" lvl="5" indent="-536575">
              <a:spcAft>
                <a:spcPts val="1000"/>
              </a:spcAft>
              <a:buFont typeface="Arial" pitchFamily="34" charset="0"/>
              <a:buChar char="•"/>
            </a:pPr>
            <a:r>
              <a:rPr lang="en-US" sz="2800" dirty="0" smtClean="0"/>
              <a:t>Finding</a:t>
            </a:r>
          </a:p>
          <a:p>
            <a:pPr marL="1450975" lvl="6" indent="-536575">
              <a:spcAft>
                <a:spcPts val="1000"/>
              </a:spcAft>
              <a:buFont typeface="Arial" pitchFamily="34" charset="0"/>
              <a:buChar char="•"/>
            </a:pPr>
            <a:r>
              <a:rPr lang="en-US" sz="2800" dirty="0" smtClean="0"/>
              <a:t>Question 4: 1 &gt; 2, 3</a:t>
            </a:r>
          </a:p>
          <a:p>
            <a:pPr marL="536575" lvl="4" indent="-536575">
              <a:spcAft>
                <a:spcPts val="1000"/>
              </a:spcAft>
              <a:buFont typeface="Arial" pitchFamily="34" charset="0"/>
              <a:buChar char="•"/>
            </a:pPr>
            <a:endParaRPr lang="nl-NL" sz="3000" dirty="0" smtClean="0"/>
          </a:p>
          <a:p>
            <a:pPr marL="536575" lvl="4" indent="-536575">
              <a:spcAft>
                <a:spcPts val="1000"/>
              </a:spcAft>
              <a:buFont typeface="Arial" pitchFamily="34" charset="0"/>
              <a:buChar char="•"/>
            </a:pPr>
            <a:endParaRPr lang="en-US" sz="3000" dirty="0" smtClean="0"/>
          </a:p>
          <a:p>
            <a:pPr marL="536575" lvl="4" indent="-536575">
              <a:spcAft>
                <a:spcPts val="1000"/>
              </a:spcAft>
            </a:pPr>
            <a:endParaRPr lang="en-US" sz="3000" dirty="0" smtClean="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3"/>
          <p:cNvSpPr>
            <a:spLocks noGrp="1"/>
          </p:cNvSpPr>
          <p:nvPr>
            <p:ph type="title"/>
          </p:nvPr>
        </p:nvSpPr>
        <p:spPr>
          <a:xfrm>
            <a:off x="900113" y="844352"/>
            <a:ext cx="11049000" cy="1054100"/>
          </a:xfrm>
        </p:spPr>
        <p:txBody>
          <a:bodyPr/>
          <a:lstStyle/>
          <a:p>
            <a:r>
              <a:rPr lang="en-US" dirty="0" smtClean="0">
                <a:latin typeface="Arial" pitchFamily="34" charset="0"/>
                <a:ea typeface="ＭＳ Ｐゴシック" pitchFamily="34" charset="-128"/>
                <a:cs typeface="Arial" pitchFamily="34" charset="0"/>
              </a:rPr>
              <a:t>Results 5:</a:t>
            </a:r>
            <a:r>
              <a:rPr lang="en-US" dirty="0" smtClean="0">
                <a:solidFill>
                  <a:schemeClr val="accent6">
                    <a:lumMod val="60000"/>
                    <a:lumOff val="40000"/>
                  </a:schemeClr>
                </a:solidFill>
                <a:latin typeface="Arial" pitchFamily="34" charset="0"/>
                <a:ea typeface="ＭＳ Ｐゴシック" pitchFamily="34" charset="-128"/>
                <a:cs typeface="Arial" pitchFamily="34" charset="0"/>
              </a:rPr>
              <a:t> Exploration sequences 1</a:t>
            </a:r>
            <a:endParaRPr lang="en-US" i="1" dirty="0" smtClean="0">
              <a:latin typeface="Arial" pitchFamily="34" charset="0"/>
              <a:ea typeface="ＭＳ Ｐゴシック" pitchFamily="34" charset="-128"/>
              <a:cs typeface="Arial" pitchFamily="34" charset="0"/>
            </a:endParaRPr>
          </a:p>
        </p:txBody>
      </p:sp>
      <p:graphicFrame>
        <p:nvGraphicFramePr>
          <p:cNvPr id="8" name="Table 7"/>
          <p:cNvGraphicFramePr>
            <a:graphicFrameLocks noGrp="1"/>
          </p:cNvGraphicFramePr>
          <p:nvPr/>
        </p:nvGraphicFramePr>
        <p:xfrm>
          <a:off x="381720" y="2212504"/>
          <a:ext cx="12097344" cy="3503206"/>
        </p:xfrm>
        <a:graphic>
          <a:graphicData uri="http://schemas.openxmlformats.org/drawingml/2006/table">
            <a:tbl>
              <a:tblPr/>
              <a:tblGrid>
                <a:gridCol w="2315208"/>
                <a:gridCol w="1267487"/>
                <a:gridCol w="1042610"/>
                <a:gridCol w="1272598"/>
                <a:gridCol w="965947"/>
                <a:gridCol w="1962560"/>
                <a:gridCol w="1103940"/>
                <a:gridCol w="2166994"/>
              </a:tblGrid>
              <a:tr h="432046">
                <a:tc>
                  <a:txBody>
                    <a:bodyPr/>
                    <a:lstStyle/>
                    <a:p>
                      <a:pPr algn="l" fontAlgn="b"/>
                      <a:r>
                        <a:rPr lang="en-US" sz="2000" b="1" i="0" u="none" strike="noStrike" noProof="0" smtClean="0">
                          <a:solidFill>
                            <a:srgbClr val="000000"/>
                          </a:solidFill>
                          <a:latin typeface="Calibri"/>
                        </a:rPr>
                        <a:t>Question 3 </a:t>
                      </a:r>
                    </a:p>
                    <a:p>
                      <a:pPr algn="l" fontAlgn="b"/>
                      <a:r>
                        <a:rPr lang="en-US" sz="2000" b="1" i="0" u="none" strike="noStrike" noProof="0" smtClean="0">
                          <a:solidFill>
                            <a:srgbClr val="000000"/>
                          </a:solidFill>
                          <a:latin typeface="Calibri"/>
                        </a:rPr>
                        <a:t>GROUP</a:t>
                      </a:r>
                      <a:r>
                        <a:rPr lang="en-US" sz="2000" b="1" i="0" u="none" strike="noStrike" baseline="0" noProof="0" smtClean="0">
                          <a:solidFill>
                            <a:srgbClr val="000000"/>
                          </a:solidFill>
                          <a:latin typeface="Calibri"/>
                        </a:rPr>
                        <a:t> 1</a:t>
                      </a:r>
                      <a:endParaRPr lang="en-US" sz="2000" b="1"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2000" b="0"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2000" b="0"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2000" b="0"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2000" b="0"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2000" b="0"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2000" b="0"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2000" b="0" i="0" u="none" strike="noStrike" noProof="0">
                        <a:solidFill>
                          <a:srgbClr val="000000"/>
                        </a:solidFill>
                        <a:latin typeface="Calibri"/>
                      </a:endParaRPr>
                    </a:p>
                  </a:txBody>
                  <a:tcPr marL="9525" marR="9525" marT="9525" marB="0" anchor="b">
                    <a:lnL>
                      <a:noFill/>
                    </a:lnL>
                    <a:lnR>
                      <a:noFill/>
                    </a:lnR>
                    <a:lnT>
                      <a:noFill/>
                    </a:lnT>
                    <a:lnB>
                      <a:noFill/>
                    </a:lnB>
                  </a:tcPr>
                </a:tc>
              </a:tr>
              <a:tr h="288032">
                <a:tc>
                  <a:txBody>
                    <a:bodyPr/>
                    <a:lstStyle/>
                    <a:p>
                      <a:pPr algn="l" fontAlgn="b"/>
                      <a:endParaRPr lang="en-US" sz="2000" b="0"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l" fontAlgn="b"/>
                      <a:r>
                        <a:rPr lang="en-US" sz="2000" b="0" i="0" u="none" strike="noStrike" noProof="0" smtClean="0">
                          <a:solidFill>
                            <a:srgbClr val="000000"/>
                          </a:solidFill>
                          <a:latin typeface="Calibri"/>
                        </a:rPr>
                        <a:t>answers</a:t>
                      </a:r>
                      <a:endParaRPr lang="en-US" sz="2000" b="0"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l" fontAlgn="b"/>
                      <a:r>
                        <a:rPr lang="en-US" sz="2000" b="0" i="0" u="none" strike="noStrike" noProof="0" smtClean="0">
                          <a:solidFill>
                            <a:srgbClr val="000000"/>
                          </a:solidFill>
                          <a:latin typeface="Calibri"/>
                        </a:rPr>
                        <a:t>question</a:t>
                      </a:r>
                      <a:endParaRPr lang="en-US" sz="2000" b="0"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l" fontAlgn="b"/>
                      <a:r>
                        <a:rPr lang="en-US" sz="2000" b="0" i="0" u="none" strike="noStrike" noProof="0" smtClean="0">
                          <a:solidFill>
                            <a:srgbClr val="000000"/>
                          </a:solidFill>
                          <a:latin typeface="Calibri"/>
                        </a:rPr>
                        <a:t>intersection</a:t>
                      </a:r>
                      <a:endParaRPr lang="en-US" sz="2000" b="0"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l" fontAlgn="b"/>
                      <a:r>
                        <a:rPr lang="en-US" sz="2000" b="0" i="0" u="none" strike="noStrike" noProof="0" smtClean="0">
                          <a:solidFill>
                            <a:srgbClr val="000000"/>
                          </a:solidFill>
                          <a:latin typeface="Calibri"/>
                        </a:rPr>
                        <a:t>text bar</a:t>
                      </a:r>
                      <a:endParaRPr lang="en-US" sz="2000" b="0"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l" fontAlgn="b"/>
                      <a:r>
                        <a:rPr lang="en-US" sz="2000" b="0" i="0" u="none" strike="noStrike" noProof="0" smtClean="0">
                          <a:solidFill>
                            <a:srgbClr val="000000"/>
                          </a:solidFill>
                          <a:latin typeface="Calibri"/>
                        </a:rPr>
                        <a:t>area after time 13</a:t>
                      </a:r>
                      <a:endParaRPr lang="en-US" sz="2000" b="0"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l" fontAlgn="b"/>
                      <a:r>
                        <a:rPr lang="en-US" sz="2000" b="0" i="0" u="none" strike="noStrike" noProof="0" smtClean="0">
                          <a:solidFill>
                            <a:srgbClr val="000000"/>
                          </a:solidFill>
                          <a:latin typeface="Calibri"/>
                        </a:rPr>
                        <a:t>heuristic 8</a:t>
                      </a:r>
                      <a:endParaRPr lang="en-US" sz="2000" b="0"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l" fontAlgn="b"/>
                      <a:r>
                        <a:rPr lang="en-US" sz="2000" b="0" i="0" u="none" strike="noStrike" noProof="0" smtClean="0">
                          <a:solidFill>
                            <a:srgbClr val="000000"/>
                          </a:solidFill>
                          <a:latin typeface="Calibri"/>
                        </a:rPr>
                        <a:t>area before time 13</a:t>
                      </a:r>
                      <a:endParaRPr lang="en-US" sz="2000" b="0" i="0" u="none" strike="noStrike" noProof="0">
                        <a:solidFill>
                          <a:srgbClr val="000000"/>
                        </a:solidFill>
                        <a:latin typeface="Calibri"/>
                      </a:endParaRPr>
                    </a:p>
                  </a:txBody>
                  <a:tcPr marL="9525" marR="9525" marT="9525" marB="0" anchor="b">
                    <a:lnL>
                      <a:noFill/>
                    </a:lnL>
                    <a:lnR>
                      <a:noFill/>
                    </a:lnR>
                    <a:lnT>
                      <a:noFill/>
                    </a:lnT>
                    <a:lnB>
                      <a:noFill/>
                    </a:lnB>
                  </a:tcPr>
                </a:tc>
              </a:tr>
              <a:tr h="495810">
                <a:tc>
                  <a:txBody>
                    <a:bodyPr/>
                    <a:lstStyle/>
                    <a:p>
                      <a:pPr algn="l" fontAlgn="b"/>
                      <a:r>
                        <a:rPr lang="en-US" sz="2000" b="0" i="0" u="none" strike="noStrike" noProof="0" smtClean="0">
                          <a:solidFill>
                            <a:srgbClr val="000000"/>
                          </a:solidFill>
                          <a:latin typeface="Calibri"/>
                        </a:rPr>
                        <a:t>answers</a:t>
                      </a:r>
                      <a:endParaRPr lang="en-US" sz="2000" b="0"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2000" b="0" i="0" u="none" strike="noStrike" noProof="0" smtClean="0">
                          <a:solidFill>
                            <a:srgbClr val="000000"/>
                          </a:solidFill>
                          <a:latin typeface="Calibri"/>
                        </a:rPr>
                        <a:t>x</a:t>
                      </a:r>
                      <a:endParaRPr lang="en-US" sz="2000" b="0"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2000" b="0" i="0" u="none" strike="noStrike" noProof="0" smtClean="0">
                          <a:solidFill>
                            <a:srgbClr val="000000"/>
                          </a:solidFill>
                          <a:latin typeface="Calibri"/>
                        </a:rPr>
                        <a:t>3</a:t>
                      </a:r>
                      <a:endParaRPr lang="en-US" sz="2000" b="0"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2000" b="0" i="0" u="none" strike="noStrike" noProof="0" smtClean="0">
                          <a:solidFill>
                            <a:srgbClr val="000000"/>
                          </a:solidFill>
                          <a:latin typeface="Calibri"/>
                        </a:rPr>
                        <a:t>3</a:t>
                      </a:r>
                      <a:endParaRPr lang="en-US" sz="2000" b="0"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2000" b="0" i="0" u="none" strike="noStrike" noProof="0" smtClean="0">
                          <a:solidFill>
                            <a:srgbClr val="000000"/>
                          </a:solidFill>
                          <a:latin typeface="Calibri"/>
                        </a:rPr>
                        <a:t>1</a:t>
                      </a:r>
                      <a:endParaRPr lang="en-US" sz="2000" b="0"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2000" b="0" i="0" u="none" strike="noStrike" noProof="0" smtClean="0">
                          <a:solidFill>
                            <a:srgbClr val="000000"/>
                          </a:solidFill>
                          <a:latin typeface="Calibri"/>
                        </a:rPr>
                        <a:t>5</a:t>
                      </a:r>
                      <a:endParaRPr lang="en-US" sz="2000" b="0"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2000" b="0" i="0" u="none" strike="noStrike" noProof="0" smtClean="0">
                          <a:solidFill>
                            <a:srgbClr val="000000"/>
                          </a:solidFill>
                          <a:latin typeface="Calibri"/>
                        </a:rPr>
                        <a:t>0</a:t>
                      </a:r>
                      <a:endParaRPr lang="en-US" sz="2000" b="0"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2000" b="0" i="0" u="none" strike="noStrike" noProof="0" smtClean="0">
                          <a:solidFill>
                            <a:srgbClr val="000000"/>
                          </a:solidFill>
                          <a:latin typeface="Calibri"/>
                        </a:rPr>
                        <a:t>0</a:t>
                      </a:r>
                      <a:endParaRPr lang="en-US" sz="2000" b="0" i="0" u="none" strike="noStrike" noProof="0">
                        <a:solidFill>
                          <a:srgbClr val="000000"/>
                        </a:solidFill>
                        <a:latin typeface="Calibri"/>
                      </a:endParaRPr>
                    </a:p>
                  </a:txBody>
                  <a:tcPr marL="9525" marR="9525" marT="9525" marB="0" anchor="b">
                    <a:lnL>
                      <a:noFill/>
                    </a:lnL>
                    <a:lnR>
                      <a:noFill/>
                    </a:lnR>
                    <a:lnT>
                      <a:noFill/>
                    </a:lnT>
                    <a:lnB>
                      <a:noFill/>
                    </a:lnB>
                  </a:tcPr>
                </a:tc>
              </a:tr>
              <a:tr h="269985">
                <a:tc>
                  <a:txBody>
                    <a:bodyPr/>
                    <a:lstStyle/>
                    <a:p>
                      <a:pPr algn="l" fontAlgn="b"/>
                      <a:r>
                        <a:rPr lang="en-US" sz="2000" b="0" i="0" u="none" strike="noStrike" noProof="0" smtClean="0">
                          <a:solidFill>
                            <a:srgbClr val="000000"/>
                          </a:solidFill>
                          <a:latin typeface="Calibri"/>
                        </a:rPr>
                        <a:t>question</a:t>
                      </a:r>
                      <a:endParaRPr lang="en-US" sz="2000" b="0"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2000" b="0" i="0" u="none" strike="noStrike" noProof="0" smtClean="0">
                          <a:solidFill>
                            <a:schemeClr val="accent1"/>
                          </a:solidFill>
                          <a:latin typeface="Calibri"/>
                        </a:rPr>
                        <a:t>1</a:t>
                      </a:r>
                      <a:endParaRPr lang="en-US" sz="2000" b="0" i="0" u="none" strike="noStrike" noProof="0">
                        <a:solidFill>
                          <a:schemeClr val="accent1"/>
                        </a:solidFill>
                        <a:latin typeface="Calibri"/>
                      </a:endParaRPr>
                    </a:p>
                  </a:txBody>
                  <a:tcPr marL="9525" marR="9525" marT="9525" marB="0" anchor="b">
                    <a:lnL>
                      <a:noFill/>
                    </a:lnL>
                    <a:lnR>
                      <a:noFill/>
                    </a:lnR>
                    <a:lnT>
                      <a:noFill/>
                    </a:lnT>
                    <a:lnB>
                      <a:noFill/>
                    </a:lnB>
                  </a:tcPr>
                </a:tc>
                <a:tc>
                  <a:txBody>
                    <a:bodyPr/>
                    <a:lstStyle/>
                    <a:p>
                      <a:pPr algn="ctr" fontAlgn="b"/>
                      <a:r>
                        <a:rPr lang="en-US" sz="2000" b="0" i="0" u="none" strike="noStrike" noProof="0" smtClean="0">
                          <a:solidFill>
                            <a:srgbClr val="000000"/>
                          </a:solidFill>
                          <a:latin typeface="Calibri"/>
                        </a:rPr>
                        <a:t>x</a:t>
                      </a:r>
                      <a:endParaRPr lang="en-US" sz="2000" b="0"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2000" b="0" i="0" u="none" strike="noStrike" noProof="0" smtClean="0">
                          <a:solidFill>
                            <a:srgbClr val="000000"/>
                          </a:solidFill>
                          <a:latin typeface="Calibri"/>
                        </a:rPr>
                        <a:t>6</a:t>
                      </a:r>
                      <a:endParaRPr lang="en-US" sz="2000" b="0"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2000" b="0" i="0" u="none" strike="noStrike" noProof="0" smtClean="0">
                          <a:solidFill>
                            <a:srgbClr val="000000"/>
                          </a:solidFill>
                          <a:latin typeface="Calibri"/>
                        </a:rPr>
                        <a:t>0</a:t>
                      </a:r>
                      <a:endParaRPr lang="en-US" sz="2000" b="0"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2000" b="0" i="0" u="none" strike="noStrike" noProof="0" smtClean="0">
                          <a:solidFill>
                            <a:srgbClr val="000000"/>
                          </a:solidFill>
                          <a:latin typeface="Calibri"/>
                        </a:rPr>
                        <a:t>1</a:t>
                      </a:r>
                      <a:endParaRPr lang="en-US" sz="2000" b="0"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2000" b="0" i="0" u="none" strike="noStrike" noProof="0" smtClean="0">
                          <a:solidFill>
                            <a:srgbClr val="000000"/>
                          </a:solidFill>
                          <a:latin typeface="Calibri"/>
                        </a:rPr>
                        <a:t>3</a:t>
                      </a:r>
                      <a:endParaRPr lang="en-US" sz="2000" b="0"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2000" b="0" i="0" u="none" strike="noStrike" noProof="0" smtClean="0">
                          <a:solidFill>
                            <a:srgbClr val="000000"/>
                          </a:solidFill>
                          <a:latin typeface="Calibri"/>
                        </a:rPr>
                        <a:t>0</a:t>
                      </a:r>
                      <a:endParaRPr lang="en-US" sz="2000" b="0" i="0" u="none" strike="noStrike" noProof="0">
                        <a:solidFill>
                          <a:srgbClr val="000000"/>
                        </a:solidFill>
                        <a:latin typeface="Calibri"/>
                      </a:endParaRPr>
                    </a:p>
                  </a:txBody>
                  <a:tcPr marL="9525" marR="9525" marT="9525" marB="0" anchor="b">
                    <a:lnL>
                      <a:noFill/>
                    </a:lnL>
                    <a:lnR>
                      <a:noFill/>
                    </a:lnR>
                    <a:lnT>
                      <a:noFill/>
                    </a:lnT>
                    <a:lnB>
                      <a:noFill/>
                    </a:lnB>
                  </a:tcPr>
                </a:tc>
              </a:tr>
              <a:tr h="350239">
                <a:tc>
                  <a:txBody>
                    <a:bodyPr/>
                    <a:lstStyle/>
                    <a:p>
                      <a:pPr algn="l" fontAlgn="b"/>
                      <a:r>
                        <a:rPr lang="en-US" sz="2000" b="0" i="0" u="none" strike="noStrike" noProof="0" smtClean="0">
                          <a:solidFill>
                            <a:srgbClr val="000000"/>
                          </a:solidFill>
                          <a:latin typeface="Calibri"/>
                        </a:rPr>
                        <a:t>intersection</a:t>
                      </a:r>
                      <a:endParaRPr lang="en-US" sz="2000" b="0"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2000" b="0" i="0" u="none" strike="noStrike" noProof="0" smtClean="0">
                          <a:solidFill>
                            <a:srgbClr val="000000"/>
                          </a:solidFill>
                          <a:latin typeface="Calibri"/>
                        </a:rPr>
                        <a:t>9</a:t>
                      </a:r>
                      <a:endParaRPr lang="en-US" sz="2000" b="0"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2000" b="0" i="0" u="none" strike="noStrike" noProof="0" smtClean="0">
                          <a:solidFill>
                            <a:srgbClr val="000000"/>
                          </a:solidFill>
                          <a:latin typeface="Calibri"/>
                        </a:rPr>
                        <a:t>2</a:t>
                      </a:r>
                      <a:endParaRPr lang="en-US" sz="2000" b="0"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2000" b="0" i="0" u="none" strike="noStrike" noProof="0" smtClean="0">
                          <a:solidFill>
                            <a:srgbClr val="000000"/>
                          </a:solidFill>
                          <a:latin typeface="Calibri"/>
                        </a:rPr>
                        <a:t>x</a:t>
                      </a:r>
                      <a:endParaRPr lang="en-US" sz="2000" b="0"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2000" b="0" i="0" u="none" strike="noStrike" noProof="0" smtClean="0">
                          <a:solidFill>
                            <a:srgbClr val="000000"/>
                          </a:solidFill>
                          <a:latin typeface="Calibri"/>
                        </a:rPr>
                        <a:t>1</a:t>
                      </a:r>
                      <a:endParaRPr lang="en-US" sz="2000" b="0"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2000" b="0" i="0" u="none" strike="noStrike" noProof="0" smtClean="0">
                          <a:solidFill>
                            <a:srgbClr val="000000"/>
                          </a:solidFill>
                          <a:latin typeface="Calibri"/>
                        </a:rPr>
                        <a:t>6</a:t>
                      </a:r>
                      <a:endParaRPr lang="en-US" sz="2000" b="0"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2000" b="0" i="0" u="none" strike="noStrike" noProof="0" smtClean="0">
                          <a:solidFill>
                            <a:srgbClr val="000000"/>
                          </a:solidFill>
                          <a:latin typeface="Calibri"/>
                        </a:rPr>
                        <a:t>7</a:t>
                      </a:r>
                      <a:endParaRPr lang="en-US" sz="2000" b="0"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2000" b="0" i="0" u="none" strike="noStrike" noProof="0" smtClean="0">
                          <a:solidFill>
                            <a:srgbClr val="000000"/>
                          </a:solidFill>
                          <a:latin typeface="Calibri"/>
                        </a:rPr>
                        <a:t>6</a:t>
                      </a:r>
                      <a:endParaRPr lang="en-US" sz="2000" b="0" i="0" u="none" strike="noStrike" noProof="0">
                        <a:solidFill>
                          <a:srgbClr val="000000"/>
                        </a:solidFill>
                        <a:latin typeface="Calibri"/>
                      </a:endParaRPr>
                    </a:p>
                  </a:txBody>
                  <a:tcPr marL="9525" marR="9525" marT="9525" marB="0" anchor="b">
                    <a:lnL>
                      <a:noFill/>
                    </a:lnL>
                    <a:lnR>
                      <a:noFill/>
                    </a:lnR>
                    <a:lnT>
                      <a:noFill/>
                    </a:lnT>
                    <a:lnB>
                      <a:noFill/>
                    </a:lnB>
                  </a:tcPr>
                </a:tc>
              </a:tr>
              <a:tr h="142461">
                <a:tc>
                  <a:txBody>
                    <a:bodyPr/>
                    <a:lstStyle/>
                    <a:p>
                      <a:pPr algn="l" fontAlgn="b"/>
                      <a:r>
                        <a:rPr lang="en-US" sz="2000" b="0" i="0" u="none" strike="noStrike" noProof="0" smtClean="0">
                          <a:solidFill>
                            <a:srgbClr val="000000"/>
                          </a:solidFill>
                          <a:latin typeface="Calibri"/>
                        </a:rPr>
                        <a:t>text bar</a:t>
                      </a:r>
                      <a:endParaRPr lang="en-US" sz="2000" b="0"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2000" b="0" i="0" u="none" strike="noStrike" noProof="0" smtClean="0">
                          <a:solidFill>
                            <a:srgbClr val="000000"/>
                          </a:solidFill>
                          <a:latin typeface="Calibri"/>
                        </a:rPr>
                        <a:t>0</a:t>
                      </a:r>
                      <a:endParaRPr lang="en-US" sz="2000" b="0"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2000" b="0" i="0" u="none" strike="noStrike" noProof="0" smtClean="0">
                          <a:solidFill>
                            <a:srgbClr val="000000"/>
                          </a:solidFill>
                          <a:latin typeface="Calibri"/>
                        </a:rPr>
                        <a:t>6</a:t>
                      </a:r>
                      <a:endParaRPr lang="en-US" sz="2000" b="0"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2000" b="0" i="0" u="none" strike="noStrike" noProof="0" smtClean="0">
                          <a:solidFill>
                            <a:srgbClr val="000000"/>
                          </a:solidFill>
                          <a:latin typeface="Calibri"/>
                        </a:rPr>
                        <a:t>2</a:t>
                      </a:r>
                      <a:endParaRPr lang="en-US" sz="2000" b="0"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2000" b="0" i="0" u="none" strike="noStrike" noProof="0" smtClean="0">
                          <a:solidFill>
                            <a:srgbClr val="000000"/>
                          </a:solidFill>
                          <a:latin typeface="Calibri"/>
                        </a:rPr>
                        <a:t>x</a:t>
                      </a:r>
                      <a:endParaRPr lang="en-US" sz="2000" b="0"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2000" b="0" i="0" u="none" strike="noStrike" noProof="0" smtClean="0">
                          <a:solidFill>
                            <a:srgbClr val="000000"/>
                          </a:solidFill>
                          <a:latin typeface="Calibri"/>
                        </a:rPr>
                        <a:t>0</a:t>
                      </a:r>
                      <a:endParaRPr lang="en-US" sz="2000" b="0"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2000" b="0" i="0" u="none" strike="noStrike" noProof="0" smtClean="0">
                          <a:solidFill>
                            <a:srgbClr val="000000"/>
                          </a:solidFill>
                          <a:latin typeface="Calibri"/>
                        </a:rPr>
                        <a:t>0</a:t>
                      </a:r>
                      <a:endParaRPr lang="en-US" sz="2000" b="0"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2000" b="0" i="0" u="none" strike="noStrike" noProof="0" smtClean="0">
                          <a:solidFill>
                            <a:srgbClr val="000000"/>
                          </a:solidFill>
                          <a:latin typeface="Calibri"/>
                        </a:rPr>
                        <a:t>1</a:t>
                      </a:r>
                      <a:endParaRPr lang="en-US" sz="2000" b="0" i="0" u="none" strike="noStrike" noProof="0">
                        <a:solidFill>
                          <a:srgbClr val="000000"/>
                        </a:solidFill>
                        <a:latin typeface="Calibri"/>
                      </a:endParaRPr>
                    </a:p>
                  </a:txBody>
                  <a:tcPr marL="9525" marR="9525" marT="9525" marB="0" anchor="b">
                    <a:lnL>
                      <a:noFill/>
                    </a:lnL>
                    <a:lnR>
                      <a:noFill/>
                    </a:lnR>
                    <a:lnT>
                      <a:noFill/>
                    </a:lnT>
                    <a:lnB>
                      <a:noFill/>
                    </a:lnB>
                  </a:tcPr>
                </a:tc>
              </a:tr>
              <a:tr h="366731">
                <a:tc>
                  <a:txBody>
                    <a:bodyPr/>
                    <a:lstStyle/>
                    <a:p>
                      <a:pPr algn="l" fontAlgn="b"/>
                      <a:r>
                        <a:rPr lang="en-US" sz="2000" b="0" i="0" u="none" strike="noStrike" noProof="0" smtClean="0">
                          <a:solidFill>
                            <a:srgbClr val="000000"/>
                          </a:solidFill>
                          <a:latin typeface="Calibri"/>
                        </a:rPr>
                        <a:t>area after time 13</a:t>
                      </a:r>
                      <a:endParaRPr lang="en-US" sz="2000" b="0"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2000" b="0" i="0" u="none" strike="noStrike" noProof="0" smtClean="0">
                          <a:solidFill>
                            <a:srgbClr val="000000"/>
                          </a:solidFill>
                          <a:latin typeface="Calibri"/>
                        </a:rPr>
                        <a:t>2</a:t>
                      </a:r>
                      <a:endParaRPr lang="en-US" sz="2000" b="0"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2000" b="0" i="0" u="none" strike="noStrike" noProof="0" smtClean="0">
                          <a:solidFill>
                            <a:srgbClr val="000000"/>
                          </a:solidFill>
                          <a:latin typeface="Calibri"/>
                        </a:rPr>
                        <a:t>1</a:t>
                      </a:r>
                      <a:endParaRPr lang="en-US" sz="2000" b="0"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2000" b="0" i="0" u="none" strike="noStrike" noProof="0" smtClean="0">
                          <a:solidFill>
                            <a:srgbClr val="000000"/>
                          </a:solidFill>
                          <a:latin typeface="Calibri"/>
                        </a:rPr>
                        <a:t>12</a:t>
                      </a:r>
                      <a:endParaRPr lang="en-US" sz="2000" b="0"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2000" b="0" i="0" u="none" strike="noStrike" noProof="0" smtClean="0">
                          <a:solidFill>
                            <a:srgbClr val="000000"/>
                          </a:solidFill>
                          <a:latin typeface="Calibri"/>
                        </a:rPr>
                        <a:t>0</a:t>
                      </a:r>
                      <a:endParaRPr lang="en-US" sz="2000" b="0"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2000" b="0" i="0" u="none" strike="noStrike" noProof="0" smtClean="0">
                          <a:solidFill>
                            <a:srgbClr val="000000"/>
                          </a:solidFill>
                          <a:latin typeface="Calibri"/>
                        </a:rPr>
                        <a:t>x</a:t>
                      </a:r>
                      <a:endParaRPr lang="en-US" sz="2000" b="0"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2000" b="0" i="0" u="none" strike="noStrike" noProof="0" smtClean="0">
                          <a:solidFill>
                            <a:srgbClr val="000000"/>
                          </a:solidFill>
                          <a:latin typeface="Calibri"/>
                        </a:rPr>
                        <a:t>0</a:t>
                      </a:r>
                      <a:endParaRPr lang="en-US" sz="2000" b="0"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2000" b="0" i="0" u="none" strike="noStrike" noProof="0" smtClean="0">
                          <a:solidFill>
                            <a:srgbClr val="000000"/>
                          </a:solidFill>
                          <a:latin typeface="Calibri"/>
                        </a:rPr>
                        <a:t>3</a:t>
                      </a:r>
                      <a:endParaRPr lang="en-US" sz="2000" b="0" i="0" u="none" strike="noStrike" noProof="0">
                        <a:solidFill>
                          <a:srgbClr val="000000"/>
                        </a:solidFill>
                        <a:latin typeface="Calibri"/>
                      </a:endParaRPr>
                    </a:p>
                  </a:txBody>
                  <a:tcPr marL="9525" marR="9525" marT="9525" marB="0" anchor="b">
                    <a:lnL>
                      <a:noFill/>
                    </a:lnL>
                    <a:lnR>
                      <a:noFill/>
                    </a:lnR>
                    <a:lnT>
                      <a:noFill/>
                    </a:lnT>
                    <a:lnB>
                      <a:noFill/>
                    </a:lnB>
                  </a:tcPr>
                </a:tc>
              </a:tr>
              <a:tr h="360040">
                <a:tc>
                  <a:txBody>
                    <a:bodyPr/>
                    <a:lstStyle/>
                    <a:p>
                      <a:pPr algn="l" fontAlgn="b"/>
                      <a:r>
                        <a:rPr lang="en-US" sz="2000" b="0" i="0" u="none" strike="noStrike" noProof="0" smtClean="0">
                          <a:solidFill>
                            <a:srgbClr val="000000"/>
                          </a:solidFill>
                          <a:latin typeface="Calibri"/>
                        </a:rPr>
                        <a:t>heuristic 8</a:t>
                      </a:r>
                      <a:endParaRPr lang="en-US" sz="2000" b="0"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2000" b="0" i="0" u="none" strike="noStrike" noProof="0" smtClean="0">
                          <a:solidFill>
                            <a:srgbClr val="000000"/>
                          </a:solidFill>
                          <a:latin typeface="Calibri"/>
                        </a:rPr>
                        <a:t>1</a:t>
                      </a:r>
                      <a:endParaRPr lang="en-US" sz="2000" b="0"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2000" b="0" i="0" u="none" strike="noStrike" noProof="0" smtClean="0">
                          <a:solidFill>
                            <a:srgbClr val="000000"/>
                          </a:solidFill>
                          <a:latin typeface="Calibri"/>
                        </a:rPr>
                        <a:t>0</a:t>
                      </a:r>
                      <a:endParaRPr lang="en-US" sz="2000" b="0"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2000" b="0" i="0" u="none" strike="noStrike" noProof="0" smtClean="0">
                          <a:solidFill>
                            <a:srgbClr val="000000"/>
                          </a:solidFill>
                          <a:latin typeface="Calibri"/>
                        </a:rPr>
                        <a:t>0</a:t>
                      </a:r>
                      <a:endParaRPr lang="en-US" sz="2000" b="0"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2000" b="0" i="0" u="none" strike="noStrike" noProof="0" smtClean="0">
                          <a:solidFill>
                            <a:srgbClr val="000000"/>
                          </a:solidFill>
                          <a:latin typeface="Calibri"/>
                        </a:rPr>
                        <a:t>0</a:t>
                      </a:r>
                      <a:endParaRPr lang="en-US" sz="2000" b="0"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2000" b="0" i="0" u="none" strike="noStrike" noProof="0" smtClean="0">
                          <a:solidFill>
                            <a:srgbClr val="000000"/>
                          </a:solidFill>
                          <a:latin typeface="Calibri"/>
                        </a:rPr>
                        <a:t>0</a:t>
                      </a:r>
                      <a:endParaRPr lang="en-US" sz="2000" b="0"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2000" b="0" i="0" u="none" strike="noStrike" noProof="0" smtClean="0">
                          <a:solidFill>
                            <a:srgbClr val="000000"/>
                          </a:solidFill>
                          <a:latin typeface="Calibri"/>
                        </a:rPr>
                        <a:t>x</a:t>
                      </a:r>
                      <a:endParaRPr lang="en-US" sz="2000" b="0"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2000" b="0" i="0" u="none" strike="noStrike" noProof="0" smtClean="0">
                          <a:solidFill>
                            <a:srgbClr val="000000"/>
                          </a:solidFill>
                          <a:latin typeface="Calibri"/>
                        </a:rPr>
                        <a:t>12</a:t>
                      </a:r>
                      <a:endParaRPr lang="en-US" sz="2000" b="0" i="0" u="none" strike="noStrike" noProof="0">
                        <a:solidFill>
                          <a:srgbClr val="000000"/>
                        </a:solidFill>
                        <a:latin typeface="Calibri"/>
                      </a:endParaRPr>
                    </a:p>
                  </a:txBody>
                  <a:tcPr marL="9525" marR="9525" marT="9525" marB="0" anchor="b">
                    <a:lnL>
                      <a:noFill/>
                    </a:lnL>
                    <a:lnR>
                      <a:noFill/>
                    </a:lnR>
                    <a:lnT>
                      <a:noFill/>
                    </a:lnT>
                    <a:lnB>
                      <a:noFill/>
                    </a:lnB>
                  </a:tcPr>
                </a:tc>
              </a:tr>
              <a:tr h="368286">
                <a:tc>
                  <a:txBody>
                    <a:bodyPr/>
                    <a:lstStyle/>
                    <a:p>
                      <a:pPr algn="l" fontAlgn="b"/>
                      <a:r>
                        <a:rPr lang="en-US" sz="2000" b="0" i="0" u="none" strike="noStrike" noProof="0" smtClean="0">
                          <a:solidFill>
                            <a:srgbClr val="000000"/>
                          </a:solidFill>
                          <a:latin typeface="Calibri"/>
                        </a:rPr>
                        <a:t>area before time 13</a:t>
                      </a:r>
                      <a:endParaRPr lang="en-US" sz="2000" b="0"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2000" b="0" i="0" u="none" strike="noStrike" noProof="0" smtClean="0">
                          <a:solidFill>
                            <a:srgbClr val="000000"/>
                          </a:solidFill>
                          <a:latin typeface="Calibri"/>
                        </a:rPr>
                        <a:t>2</a:t>
                      </a:r>
                      <a:endParaRPr lang="en-US" sz="2000" b="0"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2000" b="0" i="0" u="none" strike="noStrike" noProof="0" smtClean="0">
                          <a:solidFill>
                            <a:srgbClr val="000000"/>
                          </a:solidFill>
                          <a:latin typeface="Calibri"/>
                        </a:rPr>
                        <a:t>0</a:t>
                      </a:r>
                      <a:endParaRPr lang="en-US" sz="2000" b="0"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2000" b="0" i="0" u="none" strike="noStrike" noProof="0" smtClean="0">
                          <a:solidFill>
                            <a:srgbClr val="000000"/>
                          </a:solidFill>
                          <a:latin typeface="Calibri"/>
                        </a:rPr>
                        <a:t>8</a:t>
                      </a:r>
                      <a:endParaRPr lang="en-US" sz="2000" b="0"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2000" b="0" i="0" u="none" strike="noStrike" noProof="0" smtClean="0">
                          <a:solidFill>
                            <a:srgbClr val="000000"/>
                          </a:solidFill>
                          <a:latin typeface="Calibri"/>
                        </a:rPr>
                        <a:t>3</a:t>
                      </a:r>
                      <a:endParaRPr lang="en-US" sz="2000" b="0"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2000" b="0" i="0" u="none" strike="noStrike" noProof="0" smtClean="0">
                          <a:solidFill>
                            <a:srgbClr val="000000"/>
                          </a:solidFill>
                          <a:latin typeface="Calibri"/>
                        </a:rPr>
                        <a:t>8</a:t>
                      </a:r>
                      <a:endParaRPr lang="en-US" sz="2000" b="0"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2000" b="0" i="0" u="none" strike="noStrike" noProof="0" smtClean="0">
                          <a:solidFill>
                            <a:srgbClr val="000000"/>
                          </a:solidFill>
                          <a:latin typeface="Calibri"/>
                        </a:rPr>
                        <a:t>3</a:t>
                      </a:r>
                      <a:endParaRPr lang="en-US" sz="2000" b="0"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2000" b="0" i="0" u="none" strike="noStrike" noProof="0" dirty="0" smtClean="0">
                          <a:solidFill>
                            <a:srgbClr val="000000"/>
                          </a:solidFill>
                          <a:latin typeface="Calibri"/>
                        </a:rPr>
                        <a:t>x</a:t>
                      </a:r>
                      <a:endParaRPr lang="en-US" sz="2000" b="0" i="0" u="none" strike="noStrike" noProof="0" dirty="0">
                        <a:solidFill>
                          <a:srgbClr val="000000"/>
                        </a:solidFill>
                        <a:latin typeface="Calibri"/>
                      </a:endParaRPr>
                    </a:p>
                  </a:txBody>
                  <a:tcPr marL="9525" marR="9525" marT="9525" marB="0" anchor="b">
                    <a:lnL>
                      <a:noFill/>
                    </a:lnL>
                    <a:lnR>
                      <a:noFill/>
                    </a:lnR>
                    <a:lnT>
                      <a:noFill/>
                    </a:lnT>
                    <a:lnB>
                      <a:noFill/>
                    </a:lnB>
                  </a:tcPr>
                </a:tc>
              </a:tr>
            </a:tbl>
          </a:graphicData>
        </a:graphic>
      </p:graphicFrame>
      <p:sp>
        <p:nvSpPr>
          <p:cNvPr id="9" name="Tijdelijke aanduiding voor inhoud 4"/>
          <p:cNvSpPr>
            <a:spLocks noGrp="1"/>
          </p:cNvSpPr>
          <p:nvPr>
            <p:ph idx="1"/>
          </p:nvPr>
        </p:nvSpPr>
        <p:spPr>
          <a:xfrm>
            <a:off x="309712" y="3766244"/>
            <a:ext cx="12457384" cy="5647060"/>
          </a:xfrm>
        </p:spPr>
        <p:txBody>
          <a:bodyPr/>
          <a:lstStyle/>
          <a:p>
            <a:pPr marL="536575" lvl="4" indent="-536575">
              <a:spcAft>
                <a:spcPts val="1000"/>
              </a:spcAft>
            </a:pPr>
            <a:endParaRPr lang="en-US" sz="3000" dirty="0" smtClean="0"/>
          </a:p>
          <a:p>
            <a:pPr marL="536575" lvl="4" indent="-536575">
              <a:spcAft>
                <a:spcPts val="1000"/>
              </a:spcAft>
              <a:buFont typeface="Arial" pitchFamily="34" charset="0"/>
              <a:buChar char="•"/>
            </a:pPr>
            <a:endParaRPr lang="en-US" sz="3000" dirty="0" smtClean="0"/>
          </a:p>
          <a:p>
            <a:pPr marL="536575" lvl="4" indent="-536575">
              <a:spcAft>
                <a:spcPts val="1000"/>
              </a:spcAft>
              <a:buFont typeface="Arial" pitchFamily="34" charset="0"/>
              <a:buChar char="•"/>
            </a:pPr>
            <a:endParaRPr lang="en-US" sz="3000" dirty="0" smtClean="0"/>
          </a:p>
          <a:p>
            <a:pPr marL="536575" lvl="4" indent="-536575">
              <a:spcAft>
                <a:spcPts val="1000"/>
              </a:spcAft>
              <a:buFont typeface="Arial" pitchFamily="34" charset="0"/>
              <a:buChar char="•"/>
            </a:pPr>
            <a:endParaRPr lang="en-US" sz="3000" dirty="0" smtClean="0"/>
          </a:p>
          <a:p>
            <a:pPr marL="536575" lvl="4" indent="-536575">
              <a:spcAft>
                <a:spcPts val="1000"/>
              </a:spcAft>
              <a:buFont typeface="Arial" pitchFamily="34" charset="0"/>
              <a:buChar char="•"/>
            </a:pPr>
            <a:r>
              <a:rPr lang="en-US" sz="3000" dirty="0" smtClean="0"/>
              <a:t>3 times answers precedes question</a:t>
            </a:r>
          </a:p>
          <a:p>
            <a:pPr marL="536575" lvl="4" indent="-536575">
              <a:spcAft>
                <a:spcPts val="1000"/>
              </a:spcAft>
              <a:buFont typeface="Arial" pitchFamily="34" charset="0"/>
              <a:buChar char="•"/>
            </a:pPr>
            <a:r>
              <a:rPr lang="en-US" sz="3000" dirty="0" smtClean="0"/>
              <a:t>1 time question precedes answers</a:t>
            </a:r>
          </a:p>
          <a:p>
            <a:pPr marL="536575" lvl="4" indent="-536575">
              <a:spcAft>
                <a:spcPts val="1000"/>
              </a:spcAft>
              <a:buFont typeface="Arial" pitchFamily="34" charset="0"/>
              <a:buChar char="•"/>
            </a:pPr>
            <a:r>
              <a:rPr lang="nl-NL" sz="3000" dirty="0" smtClean="0"/>
              <a:t>Gamma = (P-Q)/(P+Q) </a:t>
            </a:r>
          </a:p>
          <a:p>
            <a:pPr marL="536575" lvl="4" indent="-536575">
              <a:spcAft>
                <a:spcPts val="1000"/>
              </a:spcAft>
              <a:buFont typeface="Arial" pitchFamily="34" charset="0"/>
              <a:buChar char="•"/>
            </a:pPr>
            <a:r>
              <a:rPr lang="nl-NL" sz="3000" dirty="0" smtClean="0"/>
              <a:t>Gamma “</a:t>
            </a:r>
            <a:r>
              <a:rPr lang="nl-NL" sz="3000" dirty="0" err="1" smtClean="0"/>
              <a:t>question</a:t>
            </a:r>
            <a:r>
              <a:rPr lang="nl-NL" sz="3000" dirty="0" smtClean="0"/>
              <a:t> </a:t>
            </a:r>
            <a:r>
              <a:rPr lang="nl-NL" sz="3000" dirty="0" err="1" smtClean="0"/>
              <a:t>precedes</a:t>
            </a:r>
            <a:r>
              <a:rPr lang="nl-NL" sz="3000" dirty="0" smtClean="0"/>
              <a:t> </a:t>
            </a:r>
            <a:r>
              <a:rPr lang="nl-NL" sz="3000" dirty="0" err="1" smtClean="0"/>
              <a:t>answers</a:t>
            </a:r>
            <a:r>
              <a:rPr lang="nl-NL" sz="3000" dirty="0" smtClean="0"/>
              <a:t>” = (1-3)/(1+3) = -.50</a:t>
            </a:r>
            <a:endParaRPr lang="en-US" sz="3000" dirty="0" smtClean="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3"/>
          <p:cNvSpPr>
            <a:spLocks noGrp="1"/>
          </p:cNvSpPr>
          <p:nvPr>
            <p:ph type="title"/>
          </p:nvPr>
        </p:nvSpPr>
        <p:spPr>
          <a:xfrm>
            <a:off x="900113" y="844352"/>
            <a:ext cx="11049000" cy="1054100"/>
          </a:xfrm>
        </p:spPr>
        <p:txBody>
          <a:bodyPr/>
          <a:lstStyle/>
          <a:p>
            <a:r>
              <a:rPr lang="en-US" dirty="0" smtClean="0">
                <a:latin typeface="Arial" pitchFamily="34" charset="0"/>
                <a:ea typeface="ＭＳ Ｐゴシック" pitchFamily="34" charset="-128"/>
                <a:cs typeface="Arial" pitchFamily="34" charset="0"/>
              </a:rPr>
              <a:t>Results 5:</a:t>
            </a:r>
            <a:r>
              <a:rPr lang="en-US" dirty="0" smtClean="0">
                <a:solidFill>
                  <a:schemeClr val="accent6">
                    <a:lumMod val="60000"/>
                    <a:lumOff val="40000"/>
                  </a:schemeClr>
                </a:solidFill>
                <a:latin typeface="Arial" pitchFamily="34" charset="0"/>
                <a:ea typeface="ＭＳ Ｐゴシック" pitchFamily="34" charset="-128"/>
                <a:cs typeface="Arial" pitchFamily="34" charset="0"/>
              </a:rPr>
              <a:t> Exploration sequences 2</a:t>
            </a:r>
            <a:endParaRPr lang="en-US" i="1" dirty="0" smtClean="0">
              <a:latin typeface="Arial" pitchFamily="34" charset="0"/>
              <a:ea typeface="ＭＳ Ｐゴシック" pitchFamily="34" charset="-128"/>
              <a:cs typeface="Arial" pitchFamily="34" charset="0"/>
            </a:endParaRPr>
          </a:p>
        </p:txBody>
      </p:sp>
      <p:sp>
        <p:nvSpPr>
          <p:cNvPr id="9" name="Tijdelijke aanduiding voor inhoud 4"/>
          <p:cNvSpPr>
            <a:spLocks noGrp="1"/>
          </p:cNvSpPr>
          <p:nvPr>
            <p:ph idx="1"/>
          </p:nvPr>
        </p:nvSpPr>
        <p:spPr>
          <a:xfrm>
            <a:off x="309712" y="3766244"/>
            <a:ext cx="12457384" cy="6007100"/>
          </a:xfrm>
        </p:spPr>
        <p:txBody>
          <a:bodyPr/>
          <a:lstStyle/>
          <a:p>
            <a:pPr marL="536575" lvl="4" indent="-536575">
              <a:spcAft>
                <a:spcPts val="1000"/>
              </a:spcAft>
            </a:pPr>
            <a:endParaRPr lang="en-US" sz="3000" dirty="0" smtClean="0"/>
          </a:p>
          <a:p>
            <a:pPr marL="536575" lvl="4" indent="-536575">
              <a:spcAft>
                <a:spcPts val="1000"/>
              </a:spcAft>
              <a:buFont typeface="Arial" pitchFamily="34" charset="0"/>
              <a:buChar char="•"/>
            </a:pPr>
            <a:endParaRPr lang="en-US" sz="3000" dirty="0" smtClean="0"/>
          </a:p>
          <a:p>
            <a:pPr marL="536575" lvl="4" indent="-536575">
              <a:spcAft>
                <a:spcPts val="1000"/>
              </a:spcAft>
              <a:buFont typeface="Arial" pitchFamily="34" charset="0"/>
              <a:buChar char="•"/>
            </a:pPr>
            <a:endParaRPr lang="en-US" sz="3000" dirty="0" smtClean="0"/>
          </a:p>
          <a:p>
            <a:pPr marL="536575" lvl="4" indent="-536575">
              <a:spcAft>
                <a:spcPts val="1000"/>
              </a:spcAft>
              <a:buFont typeface="Arial" pitchFamily="34" charset="0"/>
              <a:buChar char="•"/>
            </a:pPr>
            <a:endParaRPr lang="en-US" sz="3000" dirty="0" smtClean="0"/>
          </a:p>
          <a:p>
            <a:pPr marL="536575" lvl="4" indent="-536575">
              <a:spcAft>
                <a:spcPts val="1000"/>
              </a:spcAft>
              <a:buFont typeface="Arial" pitchFamily="34" charset="0"/>
              <a:buChar char="•"/>
            </a:pPr>
            <a:r>
              <a:rPr lang="en-US" sz="3000" dirty="0" smtClean="0"/>
              <a:t>Preliminary sequence based on Precedence score: </a:t>
            </a:r>
          </a:p>
          <a:p>
            <a:pPr marL="993775" lvl="5" indent="-536575">
              <a:spcAft>
                <a:spcPts val="1000"/>
              </a:spcAft>
              <a:buFont typeface="Arial" pitchFamily="34" charset="0"/>
              <a:buChar char="•"/>
            </a:pPr>
            <a:r>
              <a:rPr lang="en-US" sz="2400" dirty="0" smtClean="0"/>
              <a:t>Area after time 13, Answers, Heuristic 8, Text bar, Question, Intersection, Area before time 13</a:t>
            </a:r>
          </a:p>
          <a:p>
            <a:pPr marL="536575" lvl="4" indent="-536575">
              <a:spcAft>
                <a:spcPts val="1000"/>
              </a:spcAft>
              <a:buFont typeface="Arial" pitchFamily="34" charset="0"/>
              <a:buChar char="•"/>
            </a:pPr>
            <a:r>
              <a:rPr lang="en-US" sz="3000" dirty="0" smtClean="0"/>
              <a:t>Separation score:</a:t>
            </a:r>
          </a:p>
          <a:p>
            <a:pPr marL="993775" lvl="5" indent="-536575">
              <a:spcAft>
                <a:spcPts val="1000"/>
              </a:spcAft>
              <a:buFont typeface="Arial" pitchFamily="34" charset="0"/>
              <a:buChar char="•"/>
            </a:pPr>
            <a:r>
              <a:rPr lang="en-US" sz="2400" dirty="0" smtClean="0"/>
              <a:t>Heuristic 8 most clearly separated: less often precedes or follows other AOIs</a:t>
            </a:r>
          </a:p>
          <a:p>
            <a:pPr marL="536575" lvl="4" indent="-536575">
              <a:spcAft>
                <a:spcPts val="1000"/>
              </a:spcAft>
              <a:buFont typeface="Arial" pitchFamily="34" charset="0"/>
              <a:buChar char="•"/>
            </a:pPr>
            <a:r>
              <a:rPr lang="en-US" sz="3000" dirty="0" smtClean="0">
                <a:sym typeface="Wingdings" pitchFamily="2" charset="2"/>
              </a:rPr>
              <a:t> </a:t>
            </a:r>
            <a:r>
              <a:rPr lang="en-US" sz="3000" dirty="0" smtClean="0"/>
              <a:t>No clear picture yet</a:t>
            </a:r>
          </a:p>
        </p:txBody>
      </p:sp>
      <p:graphicFrame>
        <p:nvGraphicFramePr>
          <p:cNvPr id="5" name="Table 4"/>
          <p:cNvGraphicFramePr>
            <a:graphicFrameLocks noGrp="1"/>
          </p:cNvGraphicFramePr>
          <p:nvPr/>
        </p:nvGraphicFramePr>
        <p:xfrm>
          <a:off x="525736" y="1636440"/>
          <a:ext cx="11233248" cy="4237101"/>
        </p:xfrm>
        <a:graphic>
          <a:graphicData uri="http://schemas.openxmlformats.org/drawingml/2006/table">
            <a:tbl>
              <a:tblPr/>
              <a:tblGrid>
                <a:gridCol w="2016224"/>
                <a:gridCol w="864096"/>
                <a:gridCol w="864096"/>
                <a:gridCol w="1440160"/>
                <a:gridCol w="864096"/>
                <a:gridCol w="1872208"/>
                <a:gridCol w="1296144"/>
                <a:gridCol w="2016224"/>
              </a:tblGrid>
              <a:tr h="369857">
                <a:tc>
                  <a:txBody>
                    <a:bodyPr/>
                    <a:lstStyle/>
                    <a:p>
                      <a:pPr algn="l" fontAlgn="b"/>
                      <a:r>
                        <a:rPr lang="en-US" sz="1800" b="1" i="0" u="none" strike="noStrike" noProof="0" smtClean="0">
                          <a:solidFill>
                            <a:srgbClr val="000000"/>
                          </a:solidFill>
                          <a:latin typeface="Calibri"/>
                        </a:rPr>
                        <a:t>Gamma Question 3 GROUP 1</a:t>
                      </a:r>
                      <a:endParaRPr lang="en-US" sz="1800" b="1"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800" b="0"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800" b="0"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800" b="0"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800" b="0"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800" b="0"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800" b="0"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800" b="0" i="0" u="none" strike="noStrike" noProof="0">
                        <a:solidFill>
                          <a:srgbClr val="000000"/>
                        </a:solidFill>
                        <a:latin typeface="Calibri"/>
                      </a:endParaRPr>
                    </a:p>
                  </a:txBody>
                  <a:tcPr marL="9525" marR="9525" marT="9525" marB="0" anchor="b">
                    <a:lnL>
                      <a:noFill/>
                    </a:lnL>
                    <a:lnR>
                      <a:noFill/>
                    </a:lnR>
                    <a:lnT>
                      <a:noFill/>
                    </a:lnT>
                    <a:lnB>
                      <a:noFill/>
                    </a:lnB>
                  </a:tcPr>
                </a:tc>
              </a:tr>
              <a:tr h="350223">
                <a:tc>
                  <a:txBody>
                    <a:bodyPr/>
                    <a:lstStyle/>
                    <a:p>
                      <a:pPr algn="l" fontAlgn="b"/>
                      <a:endParaRPr lang="en-US" sz="1800" b="0"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l" fontAlgn="b"/>
                      <a:r>
                        <a:rPr lang="en-US" sz="1800" b="0" i="0" u="none" strike="noStrike" noProof="0" smtClean="0">
                          <a:solidFill>
                            <a:srgbClr val="000000"/>
                          </a:solidFill>
                          <a:latin typeface="Calibri"/>
                        </a:rPr>
                        <a:t>answers</a:t>
                      </a:r>
                      <a:endParaRPr lang="en-US" sz="1800" b="0"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l" fontAlgn="b"/>
                      <a:r>
                        <a:rPr lang="en-US" sz="1800" b="0" i="0" u="none" strike="noStrike" noProof="0" smtClean="0">
                          <a:solidFill>
                            <a:srgbClr val="000000"/>
                          </a:solidFill>
                          <a:latin typeface="Calibri"/>
                        </a:rPr>
                        <a:t>question</a:t>
                      </a:r>
                      <a:endParaRPr lang="en-US" sz="1800" b="0"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l" fontAlgn="b"/>
                      <a:r>
                        <a:rPr lang="en-US" sz="1800" b="0" i="0" u="none" strike="noStrike" noProof="0" smtClean="0">
                          <a:solidFill>
                            <a:srgbClr val="000000"/>
                          </a:solidFill>
                          <a:latin typeface="Calibri"/>
                        </a:rPr>
                        <a:t>intersection</a:t>
                      </a:r>
                      <a:endParaRPr lang="en-US" sz="1800" b="0"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l" fontAlgn="b"/>
                      <a:r>
                        <a:rPr lang="en-US" sz="1800" b="0" i="0" u="none" strike="noStrike" noProof="0" smtClean="0">
                          <a:solidFill>
                            <a:srgbClr val="000000"/>
                          </a:solidFill>
                          <a:latin typeface="Calibri"/>
                        </a:rPr>
                        <a:t>text bar</a:t>
                      </a:r>
                      <a:endParaRPr lang="en-US" sz="1800" b="0"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l" fontAlgn="b"/>
                      <a:r>
                        <a:rPr lang="en-US" sz="1800" b="0" i="0" u="none" strike="noStrike" noProof="0" smtClean="0">
                          <a:solidFill>
                            <a:srgbClr val="000000"/>
                          </a:solidFill>
                          <a:latin typeface="Calibri"/>
                        </a:rPr>
                        <a:t>area after time 13</a:t>
                      </a:r>
                      <a:endParaRPr lang="en-US" sz="1800" b="0"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l" fontAlgn="b"/>
                      <a:r>
                        <a:rPr lang="en-US" sz="1800" b="0" i="0" u="none" strike="noStrike" noProof="0" smtClean="0">
                          <a:solidFill>
                            <a:srgbClr val="000000"/>
                          </a:solidFill>
                          <a:latin typeface="Calibri"/>
                        </a:rPr>
                        <a:t>heuristic 8</a:t>
                      </a:r>
                      <a:endParaRPr lang="en-US" sz="1800" b="0"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l" fontAlgn="b"/>
                      <a:r>
                        <a:rPr lang="en-US" sz="1800" b="0" i="0" u="none" strike="noStrike" noProof="0" smtClean="0">
                          <a:solidFill>
                            <a:srgbClr val="000000"/>
                          </a:solidFill>
                          <a:latin typeface="Calibri"/>
                        </a:rPr>
                        <a:t>area before time 13</a:t>
                      </a:r>
                      <a:endParaRPr lang="en-US" sz="1800" b="0" i="0" u="none" strike="noStrike" noProof="0">
                        <a:solidFill>
                          <a:srgbClr val="000000"/>
                        </a:solidFill>
                        <a:latin typeface="Calibri"/>
                      </a:endParaRPr>
                    </a:p>
                  </a:txBody>
                  <a:tcPr marL="9525" marR="9525" marT="9525" marB="0" anchor="b">
                    <a:lnL>
                      <a:noFill/>
                    </a:lnL>
                    <a:lnR>
                      <a:noFill/>
                    </a:lnR>
                    <a:lnT>
                      <a:noFill/>
                    </a:lnT>
                    <a:lnB>
                      <a:noFill/>
                    </a:lnB>
                  </a:tcPr>
                </a:tc>
              </a:tr>
              <a:tr h="369857">
                <a:tc>
                  <a:txBody>
                    <a:bodyPr/>
                    <a:lstStyle/>
                    <a:p>
                      <a:pPr algn="l" fontAlgn="b"/>
                      <a:r>
                        <a:rPr lang="en-US" sz="1800" b="0" i="0" u="none" strike="noStrike" noProof="0" smtClean="0">
                          <a:solidFill>
                            <a:srgbClr val="000000"/>
                          </a:solidFill>
                          <a:latin typeface="Calibri"/>
                        </a:rPr>
                        <a:t>answers</a:t>
                      </a:r>
                      <a:endParaRPr lang="en-US" sz="1800" b="0"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Calibri"/>
                        </a:rPr>
                        <a:t>x</a:t>
                      </a:r>
                      <a:endParaRPr lang="en-US" sz="1800" b="0"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Calibri"/>
                        </a:rPr>
                        <a:t>0,50</a:t>
                      </a:r>
                      <a:endParaRPr lang="en-US" sz="1800" b="0"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Calibri"/>
                        </a:rPr>
                        <a:t>-0,50</a:t>
                      </a:r>
                      <a:endParaRPr lang="en-US" sz="1800" b="0"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Calibri"/>
                        </a:rPr>
                        <a:t>1,00</a:t>
                      </a:r>
                      <a:endParaRPr lang="en-US" sz="1800" b="0"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Calibri"/>
                        </a:rPr>
                        <a:t>0,43</a:t>
                      </a:r>
                      <a:endParaRPr lang="en-US" sz="1800" b="0"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Calibri"/>
                        </a:rPr>
                        <a:t>-1,00</a:t>
                      </a:r>
                      <a:endParaRPr lang="en-US" sz="1800" b="0"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Calibri"/>
                        </a:rPr>
                        <a:t>-1,00</a:t>
                      </a:r>
                      <a:endParaRPr lang="en-US" sz="1800" b="0" i="0" u="none" strike="noStrike" noProof="0">
                        <a:solidFill>
                          <a:srgbClr val="000000"/>
                        </a:solidFill>
                        <a:latin typeface="Calibri"/>
                      </a:endParaRPr>
                    </a:p>
                  </a:txBody>
                  <a:tcPr marL="9525" marR="9525" marT="9525" marB="0" anchor="b">
                    <a:lnL>
                      <a:noFill/>
                    </a:lnL>
                    <a:lnR>
                      <a:noFill/>
                    </a:lnR>
                    <a:lnT>
                      <a:noFill/>
                    </a:lnT>
                    <a:lnB>
                      <a:noFill/>
                    </a:lnB>
                  </a:tcPr>
                </a:tc>
              </a:tr>
              <a:tr h="369857">
                <a:tc>
                  <a:txBody>
                    <a:bodyPr/>
                    <a:lstStyle/>
                    <a:p>
                      <a:pPr algn="l" fontAlgn="b"/>
                      <a:r>
                        <a:rPr lang="en-US" sz="1800" b="0" i="0" u="none" strike="noStrike" noProof="0" smtClean="0">
                          <a:solidFill>
                            <a:srgbClr val="000000"/>
                          </a:solidFill>
                          <a:latin typeface="Calibri"/>
                        </a:rPr>
                        <a:t>question</a:t>
                      </a:r>
                      <a:endParaRPr lang="en-US" sz="1800" b="0"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chemeClr val="accent1"/>
                          </a:solidFill>
                          <a:latin typeface="Calibri"/>
                        </a:rPr>
                        <a:t>-0,50</a:t>
                      </a:r>
                      <a:endParaRPr lang="en-US" sz="1800" b="0" i="0" u="none" strike="noStrike" noProof="0">
                        <a:solidFill>
                          <a:schemeClr val="accent1"/>
                        </a:solidFill>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Calibri"/>
                        </a:rPr>
                        <a:t>x</a:t>
                      </a:r>
                      <a:endParaRPr lang="en-US" sz="1800" b="0"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Calibri"/>
                        </a:rPr>
                        <a:t>0,50</a:t>
                      </a:r>
                      <a:endParaRPr lang="en-US" sz="1800" b="0"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Calibri"/>
                        </a:rPr>
                        <a:t>-1,00</a:t>
                      </a:r>
                      <a:endParaRPr lang="en-US" sz="1800" b="0"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Calibri"/>
                        </a:rPr>
                        <a:t>0,00</a:t>
                      </a:r>
                      <a:endParaRPr lang="en-US" sz="1800" b="0"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Calibri"/>
                        </a:rPr>
                        <a:t>1,00</a:t>
                      </a:r>
                      <a:endParaRPr lang="en-US" sz="1800" b="0"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Calibri"/>
                        </a:rPr>
                        <a:t>-</a:t>
                      </a:r>
                      <a:endParaRPr lang="en-US" sz="1800" b="0" i="0" u="none" strike="noStrike" noProof="0">
                        <a:solidFill>
                          <a:srgbClr val="000000"/>
                        </a:solidFill>
                        <a:latin typeface="Calibri"/>
                      </a:endParaRPr>
                    </a:p>
                  </a:txBody>
                  <a:tcPr marL="9525" marR="9525" marT="9525" marB="0" anchor="b">
                    <a:lnL>
                      <a:noFill/>
                    </a:lnL>
                    <a:lnR>
                      <a:noFill/>
                    </a:lnR>
                    <a:lnT>
                      <a:noFill/>
                    </a:lnT>
                    <a:lnB>
                      <a:noFill/>
                    </a:lnB>
                  </a:tcPr>
                </a:tc>
              </a:tr>
              <a:tr h="369857">
                <a:tc>
                  <a:txBody>
                    <a:bodyPr/>
                    <a:lstStyle/>
                    <a:p>
                      <a:pPr algn="l" fontAlgn="b"/>
                      <a:r>
                        <a:rPr lang="en-US" sz="1800" b="0" i="0" u="none" strike="noStrike" noProof="0" smtClean="0">
                          <a:solidFill>
                            <a:srgbClr val="000000"/>
                          </a:solidFill>
                          <a:latin typeface="Calibri"/>
                        </a:rPr>
                        <a:t>intersection</a:t>
                      </a:r>
                      <a:endParaRPr lang="en-US" sz="1800" b="0"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Calibri"/>
                        </a:rPr>
                        <a:t>0,50</a:t>
                      </a:r>
                      <a:endParaRPr lang="en-US" sz="1800" b="0"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Calibri"/>
                        </a:rPr>
                        <a:t>-0,50</a:t>
                      </a:r>
                      <a:endParaRPr lang="en-US" sz="1800" b="0"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Calibri"/>
                        </a:rPr>
                        <a:t>x</a:t>
                      </a:r>
                      <a:endParaRPr lang="en-US" sz="1800" b="0"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Calibri"/>
                        </a:rPr>
                        <a:t>-0,33</a:t>
                      </a:r>
                      <a:endParaRPr lang="en-US" sz="1800" b="0"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Calibri"/>
                        </a:rPr>
                        <a:t>-0,33</a:t>
                      </a:r>
                      <a:endParaRPr lang="en-US" sz="1800" b="0"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Calibri"/>
                        </a:rPr>
                        <a:t>1,00</a:t>
                      </a:r>
                      <a:endParaRPr lang="en-US" sz="1800" b="0"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Calibri"/>
                        </a:rPr>
                        <a:t>-0,14</a:t>
                      </a:r>
                      <a:endParaRPr lang="en-US" sz="1800" b="0" i="0" u="none" strike="noStrike" noProof="0">
                        <a:solidFill>
                          <a:srgbClr val="000000"/>
                        </a:solidFill>
                        <a:latin typeface="Calibri"/>
                      </a:endParaRPr>
                    </a:p>
                  </a:txBody>
                  <a:tcPr marL="9525" marR="9525" marT="9525" marB="0" anchor="b">
                    <a:lnL>
                      <a:noFill/>
                    </a:lnL>
                    <a:lnR>
                      <a:noFill/>
                    </a:lnR>
                    <a:lnT>
                      <a:noFill/>
                    </a:lnT>
                    <a:lnB>
                      <a:noFill/>
                    </a:lnB>
                  </a:tcPr>
                </a:tc>
              </a:tr>
              <a:tr h="369857">
                <a:tc>
                  <a:txBody>
                    <a:bodyPr/>
                    <a:lstStyle/>
                    <a:p>
                      <a:pPr algn="l" fontAlgn="b"/>
                      <a:r>
                        <a:rPr lang="en-US" sz="1800" b="0" i="0" u="none" strike="noStrike" noProof="0" smtClean="0">
                          <a:solidFill>
                            <a:srgbClr val="000000"/>
                          </a:solidFill>
                          <a:latin typeface="Calibri"/>
                        </a:rPr>
                        <a:t>text bar</a:t>
                      </a:r>
                      <a:endParaRPr lang="en-US" sz="1800" b="0"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Calibri"/>
                        </a:rPr>
                        <a:t>-1,00</a:t>
                      </a:r>
                      <a:endParaRPr lang="en-US" sz="1800" b="0"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Calibri"/>
                        </a:rPr>
                        <a:t>1,00</a:t>
                      </a:r>
                      <a:endParaRPr lang="en-US" sz="1800" b="0"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Calibri"/>
                        </a:rPr>
                        <a:t>0,33</a:t>
                      </a:r>
                      <a:endParaRPr lang="en-US" sz="1800" b="0"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Calibri"/>
                        </a:rPr>
                        <a:t>x</a:t>
                      </a:r>
                      <a:endParaRPr lang="en-US" sz="1800" b="0"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Calibri"/>
                        </a:rPr>
                        <a:t>-</a:t>
                      </a:r>
                      <a:endParaRPr lang="en-US" sz="1800" b="0"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Calibri"/>
                        </a:rPr>
                        <a:t>-</a:t>
                      </a:r>
                      <a:endParaRPr lang="en-US" sz="1800" b="0"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Calibri"/>
                        </a:rPr>
                        <a:t>-0,50</a:t>
                      </a:r>
                      <a:endParaRPr lang="en-US" sz="1800" b="0" i="0" u="none" strike="noStrike" noProof="0">
                        <a:solidFill>
                          <a:srgbClr val="000000"/>
                        </a:solidFill>
                        <a:latin typeface="Calibri"/>
                      </a:endParaRPr>
                    </a:p>
                  </a:txBody>
                  <a:tcPr marL="9525" marR="9525" marT="9525" marB="0" anchor="b">
                    <a:lnL>
                      <a:noFill/>
                    </a:lnL>
                    <a:lnR>
                      <a:noFill/>
                    </a:lnR>
                    <a:lnT>
                      <a:noFill/>
                    </a:lnT>
                    <a:lnB>
                      <a:noFill/>
                    </a:lnB>
                  </a:tcPr>
                </a:tc>
              </a:tr>
              <a:tr h="369857">
                <a:tc>
                  <a:txBody>
                    <a:bodyPr/>
                    <a:lstStyle/>
                    <a:p>
                      <a:pPr algn="l" fontAlgn="b"/>
                      <a:r>
                        <a:rPr lang="en-US" sz="1800" b="0" i="0" u="none" strike="noStrike" noProof="0" smtClean="0">
                          <a:solidFill>
                            <a:srgbClr val="000000"/>
                          </a:solidFill>
                          <a:latin typeface="Calibri"/>
                        </a:rPr>
                        <a:t>area after time 13</a:t>
                      </a:r>
                      <a:endParaRPr lang="en-US" sz="1800" b="0"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Calibri"/>
                        </a:rPr>
                        <a:t>-0,43</a:t>
                      </a:r>
                      <a:endParaRPr lang="en-US" sz="1800" b="0"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Calibri"/>
                        </a:rPr>
                        <a:t>0,00</a:t>
                      </a:r>
                      <a:endParaRPr lang="en-US" sz="1800" b="0"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Calibri"/>
                        </a:rPr>
                        <a:t>0,33</a:t>
                      </a:r>
                      <a:endParaRPr lang="en-US" sz="1800" b="0"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Calibri"/>
                        </a:rPr>
                        <a:t>-</a:t>
                      </a:r>
                      <a:endParaRPr lang="en-US" sz="1800" b="0"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Calibri"/>
                        </a:rPr>
                        <a:t>x</a:t>
                      </a:r>
                      <a:endParaRPr lang="en-US" sz="1800" b="0"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Calibri"/>
                        </a:rPr>
                        <a:t>-</a:t>
                      </a:r>
                      <a:endParaRPr lang="en-US" sz="1800" b="0"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Calibri"/>
                        </a:rPr>
                        <a:t>-0,45</a:t>
                      </a:r>
                      <a:endParaRPr lang="en-US" sz="1800" b="0" i="0" u="none" strike="noStrike" noProof="0">
                        <a:solidFill>
                          <a:srgbClr val="000000"/>
                        </a:solidFill>
                        <a:latin typeface="Calibri"/>
                      </a:endParaRPr>
                    </a:p>
                  </a:txBody>
                  <a:tcPr marL="9525" marR="9525" marT="9525" marB="0" anchor="b">
                    <a:lnL>
                      <a:noFill/>
                    </a:lnL>
                    <a:lnR>
                      <a:noFill/>
                    </a:lnR>
                    <a:lnT>
                      <a:noFill/>
                    </a:lnT>
                    <a:lnB>
                      <a:noFill/>
                    </a:lnB>
                  </a:tcPr>
                </a:tc>
              </a:tr>
              <a:tr h="369857">
                <a:tc>
                  <a:txBody>
                    <a:bodyPr/>
                    <a:lstStyle/>
                    <a:p>
                      <a:pPr algn="l" fontAlgn="b"/>
                      <a:r>
                        <a:rPr lang="en-US" sz="1800" b="0" i="0" u="none" strike="noStrike" noProof="0" smtClean="0">
                          <a:solidFill>
                            <a:srgbClr val="000000"/>
                          </a:solidFill>
                          <a:latin typeface="Calibri"/>
                        </a:rPr>
                        <a:t>heuristic 8</a:t>
                      </a:r>
                      <a:endParaRPr lang="en-US" sz="1800" b="0"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Calibri"/>
                        </a:rPr>
                        <a:t>1,00</a:t>
                      </a:r>
                      <a:endParaRPr lang="en-US" sz="1800" b="0"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Calibri"/>
                        </a:rPr>
                        <a:t>-1,00</a:t>
                      </a:r>
                      <a:endParaRPr lang="en-US" sz="1800" b="0"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Calibri"/>
                        </a:rPr>
                        <a:t>-1,00</a:t>
                      </a:r>
                      <a:endParaRPr lang="en-US" sz="1800" b="0"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Calibri"/>
                        </a:rPr>
                        <a:t>-</a:t>
                      </a:r>
                      <a:endParaRPr lang="en-US" sz="1800" b="0"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Calibri"/>
                        </a:rPr>
                        <a:t>-</a:t>
                      </a:r>
                      <a:endParaRPr lang="en-US" sz="1800" b="0"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Calibri"/>
                        </a:rPr>
                        <a:t>x</a:t>
                      </a:r>
                      <a:endParaRPr lang="en-US" sz="1800" b="0"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Calibri"/>
                        </a:rPr>
                        <a:t>0,60</a:t>
                      </a:r>
                      <a:endParaRPr lang="en-US" sz="1800" b="0" i="0" u="none" strike="noStrike" noProof="0">
                        <a:solidFill>
                          <a:srgbClr val="000000"/>
                        </a:solidFill>
                        <a:latin typeface="Calibri"/>
                      </a:endParaRPr>
                    </a:p>
                  </a:txBody>
                  <a:tcPr marL="9525" marR="9525" marT="9525" marB="0" anchor="b">
                    <a:lnL>
                      <a:noFill/>
                    </a:lnL>
                    <a:lnR>
                      <a:noFill/>
                    </a:lnR>
                    <a:lnT>
                      <a:noFill/>
                    </a:lnT>
                    <a:lnB>
                      <a:noFill/>
                    </a:lnB>
                  </a:tcPr>
                </a:tc>
              </a:tr>
              <a:tr h="369857">
                <a:tc>
                  <a:txBody>
                    <a:bodyPr/>
                    <a:lstStyle/>
                    <a:p>
                      <a:pPr algn="l" fontAlgn="b"/>
                      <a:r>
                        <a:rPr lang="en-US" sz="1800" b="0" i="0" u="none" strike="noStrike" noProof="0" smtClean="0">
                          <a:solidFill>
                            <a:srgbClr val="000000"/>
                          </a:solidFill>
                          <a:latin typeface="Calibri"/>
                        </a:rPr>
                        <a:t>area before time 13</a:t>
                      </a:r>
                      <a:endParaRPr lang="en-US" sz="1800" b="0" i="0" u="none" strike="noStrike" noProof="0">
                        <a:solidFill>
                          <a:srgbClr val="000000"/>
                        </a:solidFill>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noProof="0" smtClean="0">
                          <a:solidFill>
                            <a:srgbClr val="000000"/>
                          </a:solidFill>
                          <a:latin typeface="Calibri"/>
                        </a:rPr>
                        <a:t>1,00</a:t>
                      </a:r>
                      <a:endParaRPr lang="en-US" sz="1800" b="0" i="0" u="none" strike="noStrike" noProof="0">
                        <a:solidFill>
                          <a:srgbClr val="000000"/>
                        </a:solidFill>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noProof="0" smtClean="0">
                          <a:solidFill>
                            <a:srgbClr val="000000"/>
                          </a:solidFill>
                          <a:latin typeface="Calibri"/>
                        </a:rPr>
                        <a:t>-</a:t>
                      </a:r>
                      <a:endParaRPr lang="en-US" sz="1800" b="0" i="0" u="none" strike="noStrike" noProof="0">
                        <a:solidFill>
                          <a:srgbClr val="000000"/>
                        </a:solidFill>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noProof="0" smtClean="0">
                          <a:solidFill>
                            <a:srgbClr val="000000"/>
                          </a:solidFill>
                          <a:latin typeface="Calibri"/>
                        </a:rPr>
                        <a:t>0,14</a:t>
                      </a:r>
                      <a:endParaRPr lang="en-US" sz="1800" b="0" i="0" u="none" strike="noStrike" noProof="0">
                        <a:solidFill>
                          <a:srgbClr val="000000"/>
                        </a:solidFill>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noProof="0" smtClean="0">
                          <a:solidFill>
                            <a:srgbClr val="000000"/>
                          </a:solidFill>
                          <a:latin typeface="Calibri"/>
                        </a:rPr>
                        <a:t>0,50</a:t>
                      </a:r>
                      <a:endParaRPr lang="en-US" sz="1800" b="0" i="0" u="none" strike="noStrike" noProof="0">
                        <a:solidFill>
                          <a:srgbClr val="000000"/>
                        </a:solidFill>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noProof="0" smtClean="0">
                          <a:solidFill>
                            <a:srgbClr val="000000"/>
                          </a:solidFill>
                          <a:latin typeface="Calibri"/>
                        </a:rPr>
                        <a:t>0,45</a:t>
                      </a:r>
                      <a:endParaRPr lang="en-US" sz="1800" b="0" i="0" u="none" strike="noStrike" noProof="0">
                        <a:solidFill>
                          <a:srgbClr val="000000"/>
                        </a:solidFill>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noProof="0" smtClean="0">
                          <a:solidFill>
                            <a:srgbClr val="000000"/>
                          </a:solidFill>
                          <a:latin typeface="Calibri"/>
                        </a:rPr>
                        <a:t>-0,60</a:t>
                      </a:r>
                      <a:endParaRPr lang="en-US" sz="1800" b="0" i="0" u="none" strike="noStrike" noProof="0">
                        <a:solidFill>
                          <a:srgbClr val="000000"/>
                        </a:solidFill>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noProof="0" smtClean="0">
                          <a:solidFill>
                            <a:srgbClr val="000000"/>
                          </a:solidFill>
                          <a:latin typeface="Calibri"/>
                        </a:rPr>
                        <a:t>x</a:t>
                      </a:r>
                      <a:endParaRPr lang="en-US" sz="1800" b="0" i="0" u="none" strike="noStrike" noProof="0">
                        <a:solidFill>
                          <a:srgbClr val="000000"/>
                        </a:solidFill>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369857">
                <a:tc>
                  <a:txBody>
                    <a:bodyPr/>
                    <a:lstStyle/>
                    <a:p>
                      <a:pPr algn="l" fontAlgn="b"/>
                      <a:r>
                        <a:rPr lang="en-US" sz="1800" b="0" i="1" u="none" strike="noStrike" noProof="0" smtClean="0">
                          <a:solidFill>
                            <a:srgbClr val="000000"/>
                          </a:solidFill>
                          <a:latin typeface="Calibri"/>
                        </a:rPr>
                        <a:t>Precendence score</a:t>
                      </a:r>
                      <a:endParaRPr lang="en-US" sz="1800" b="0" i="1" u="none" strike="noStrike" noProof="0">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noProof="0" smtClean="0">
                          <a:solidFill>
                            <a:srgbClr val="000000"/>
                          </a:solidFill>
                          <a:latin typeface="Calibri"/>
                        </a:rPr>
                        <a:t>0,10</a:t>
                      </a:r>
                      <a:endParaRPr lang="en-US" sz="1800" b="0" i="0" u="none" strike="noStrike" noProof="0">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noProof="0" smtClean="0">
                          <a:solidFill>
                            <a:srgbClr val="000000"/>
                          </a:solidFill>
                          <a:latin typeface="Calibri"/>
                        </a:rPr>
                        <a:t>0,00</a:t>
                      </a:r>
                      <a:endParaRPr lang="en-US" sz="1800" b="0" i="0" u="none" strike="noStrike" noProof="0">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noProof="0" smtClean="0">
                          <a:solidFill>
                            <a:srgbClr val="000000"/>
                          </a:solidFill>
                          <a:latin typeface="Calibri"/>
                        </a:rPr>
                        <a:t>-0,03</a:t>
                      </a:r>
                      <a:endParaRPr lang="en-US" sz="1800" b="0" i="0" u="none" strike="noStrike" noProof="0">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noProof="0" smtClean="0">
                          <a:solidFill>
                            <a:srgbClr val="000000"/>
                          </a:solidFill>
                          <a:latin typeface="Calibri"/>
                        </a:rPr>
                        <a:t>0,04</a:t>
                      </a:r>
                      <a:endParaRPr lang="en-US" sz="1800" b="0" i="0" u="none" strike="noStrike" noProof="0">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noProof="0" smtClean="0">
                          <a:solidFill>
                            <a:srgbClr val="000000"/>
                          </a:solidFill>
                          <a:latin typeface="Calibri"/>
                        </a:rPr>
                        <a:t>0,14</a:t>
                      </a:r>
                      <a:endParaRPr lang="en-US" sz="1800" b="0" i="0" u="none" strike="noStrike" noProof="0">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noProof="0" smtClean="0">
                          <a:solidFill>
                            <a:srgbClr val="000000"/>
                          </a:solidFill>
                          <a:latin typeface="Calibri"/>
                        </a:rPr>
                        <a:t>0,10</a:t>
                      </a:r>
                      <a:endParaRPr lang="en-US" sz="1800" b="0" i="0" u="none" strike="noStrike" noProof="0">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noProof="0" smtClean="0">
                          <a:solidFill>
                            <a:srgbClr val="000000"/>
                          </a:solidFill>
                          <a:latin typeface="Calibri"/>
                        </a:rPr>
                        <a:t>-0,30</a:t>
                      </a:r>
                      <a:endParaRPr lang="en-US" sz="1800" b="0" i="0" u="none" strike="noStrike" noProof="0">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369857">
                <a:tc>
                  <a:txBody>
                    <a:bodyPr/>
                    <a:lstStyle/>
                    <a:p>
                      <a:pPr algn="l" fontAlgn="b"/>
                      <a:r>
                        <a:rPr lang="en-US" sz="1800" b="0" i="1" u="none" strike="noStrike" noProof="0" smtClean="0">
                          <a:solidFill>
                            <a:srgbClr val="000000"/>
                          </a:solidFill>
                          <a:latin typeface="Calibri"/>
                        </a:rPr>
                        <a:t>Seperation score</a:t>
                      </a:r>
                      <a:endParaRPr lang="en-US" sz="1800" b="0" i="1"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Calibri"/>
                        </a:rPr>
                        <a:t>0,74</a:t>
                      </a:r>
                      <a:endParaRPr lang="en-US" sz="1800" b="0"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Calibri"/>
                        </a:rPr>
                        <a:t>0,60</a:t>
                      </a:r>
                      <a:endParaRPr lang="en-US" sz="1800" b="0"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Calibri"/>
                        </a:rPr>
                        <a:t>0,47</a:t>
                      </a:r>
                      <a:endParaRPr lang="en-US" sz="1800" b="0"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Calibri"/>
                        </a:rPr>
                        <a:t>0,71</a:t>
                      </a:r>
                      <a:endParaRPr lang="en-US" sz="1800" b="0"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Calibri"/>
                        </a:rPr>
                        <a:t>0,30</a:t>
                      </a:r>
                      <a:endParaRPr lang="en-US" sz="1800" b="0"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Calibri"/>
                        </a:rPr>
                        <a:t>0,90</a:t>
                      </a:r>
                      <a:endParaRPr lang="en-US" sz="1800" b="0"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noProof="0" dirty="0" smtClean="0">
                          <a:solidFill>
                            <a:srgbClr val="000000"/>
                          </a:solidFill>
                          <a:latin typeface="Calibri"/>
                        </a:rPr>
                        <a:t>0,54</a:t>
                      </a:r>
                      <a:endParaRPr lang="en-US" sz="1800" b="0" i="0" u="none" strike="noStrike" noProof="0" dirty="0">
                        <a:solidFill>
                          <a:srgbClr val="000000"/>
                        </a:solidFill>
                        <a:latin typeface="Calibri"/>
                      </a:endParaRPr>
                    </a:p>
                  </a:txBody>
                  <a:tcPr marL="9525" marR="9525" marT="9525" marB="0" anchor="b">
                    <a:lnL>
                      <a:noFill/>
                    </a:lnL>
                    <a:lnR>
                      <a:noFill/>
                    </a:lnR>
                    <a:lnT>
                      <a:noFill/>
                    </a:lnT>
                    <a:lnB>
                      <a:noFill/>
                    </a:lnB>
                  </a:tcPr>
                </a:tc>
              </a:tr>
            </a:tbl>
          </a:graphicData>
        </a:graphic>
      </p:graphicFrame>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3"/>
          <p:cNvSpPr>
            <a:spLocks noGrp="1"/>
          </p:cNvSpPr>
          <p:nvPr>
            <p:ph type="title"/>
          </p:nvPr>
        </p:nvSpPr>
        <p:spPr>
          <a:xfrm>
            <a:off x="900113" y="844352"/>
            <a:ext cx="11049000" cy="1054100"/>
          </a:xfrm>
        </p:spPr>
        <p:txBody>
          <a:bodyPr/>
          <a:lstStyle/>
          <a:p>
            <a:r>
              <a:rPr lang="en-US" dirty="0" smtClean="0">
                <a:latin typeface="Arial" pitchFamily="34" charset="0"/>
                <a:ea typeface="ＭＳ Ｐゴシック" pitchFamily="34" charset="-128"/>
                <a:cs typeface="Arial" pitchFamily="34" charset="0"/>
              </a:rPr>
              <a:t>Results: </a:t>
            </a:r>
            <a:r>
              <a:rPr lang="en-US" dirty="0" smtClean="0">
                <a:solidFill>
                  <a:schemeClr val="accent6">
                    <a:lumMod val="60000"/>
                    <a:lumOff val="40000"/>
                  </a:schemeClr>
                </a:solidFill>
                <a:latin typeface="Arial" pitchFamily="34" charset="0"/>
                <a:ea typeface="ＭＳ Ｐゴシック" pitchFamily="34" charset="-128"/>
                <a:cs typeface="Arial" pitchFamily="34" charset="0"/>
              </a:rPr>
              <a:t>Summary Groups 1 and 2</a:t>
            </a:r>
            <a:endParaRPr lang="en-US" dirty="0" smtClean="0">
              <a:latin typeface="Arial" pitchFamily="34" charset="0"/>
              <a:ea typeface="ＭＳ Ｐゴシック" pitchFamily="34" charset="-128"/>
              <a:cs typeface="Arial" pitchFamily="34" charset="0"/>
            </a:endParaRPr>
          </a:p>
        </p:txBody>
      </p:sp>
      <p:sp>
        <p:nvSpPr>
          <p:cNvPr id="5" name="Tijdelijke aanduiding voor inhoud 4"/>
          <p:cNvSpPr>
            <a:spLocks noGrp="1"/>
          </p:cNvSpPr>
          <p:nvPr>
            <p:ph idx="1"/>
          </p:nvPr>
        </p:nvSpPr>
        <p:spPr>
          <a:xfrm>
            <a:off x="900113" y="2182068"/>
            <a:ext cx="11218911" cy="6007100"/>
          </a:xfrm>
        </p:spPr>
        <p:txBody>
          <a:bodyPr/>
          <a:lstStyle/>
          <a:p>
            <a:pPr marL="536575" lvl="4" indent="-536575">
              <a:spcAft>
                <a:spcPts val="1000"/>
              </a:spcAft>
              <a:buFont typeface="Arial" pitchFamily="34" charset="0"/>
              <a:buChar char="•"/>
            </a:pPr>
            <a:r>
              <a:rPr lang="en-US" sz="3000" dirty="0" smtClean="0"/>
              <a:t>Group 1</a:t>
            </a:r>
          </a:p>
          <a:p>
            <a:pPr marL="993775" lvl="5" indent="-536575">
              <a:spcAft>
                <a:spcPts val="1000"/>
              </a:spcAft>
              <a:buFont typeface="Arial" pitchFamily="34" charset="0"/>
              <a:buChar char="•"/>
            </a:pPr>
            <a:r>
              <a:rPr lang="en-US" sz="2800" dirty="0" smtClean="0"/>
              <a:t>Looked more frequently at AOIs intersection and time 30</a:t>
            </a:r>
          </a:p>
          <a:p>
            <a:pPr marL="993775" lvl="5" indent="-536575">
              <a:spcAft>
                <a:spcPts val="1000"/>
              </a:spcAft>
              <a:buFont typeface="Arial" pitchFamily="34" charset="0"/>
              <a:buChar char="•"/>
            </a:pPr>
            <a:r>
              <a:rPr lang="en-US" sz="2800" dirty="0" smtClean="0"/>
              <a:t>Looked more often at AOIs intersection and time 30 directly before answers</a:t>
            </a:r>
          </a:p>
          <a:p>
            <a:pPr marL="993775" lvl="5" indent="-536575">
              <a:spcAft>
                <a:spcPts val="1000"/>
              </a:spcAft>
              <a:buFont typeface="Arial" pitchFamily="34" charset="0"/>
              <a:buChar char="•"/>
            </a:pPr>
            <a:r>
              <a:rPr lang="en-US" sz="2800" dirty="0" smtClean="0"/>
              <a:t>Number of cycles &gt; 2</a:t>
            </a:r>
          </a:p>
          <a:p>
            <a:pPr marL="993775" lvl="5" indent="-536575">
              <a:spcAft>
                <a:spcPts val="1000"/>
              </a:spcAft>
              <a:buFont typeface="Arial" pitchFamily="34" charset="0"/>
              <a:buChar char="•"/>
            </a:pPr>
            <a:r>
              <a:rPr lang="en-US" sz="2800" dirty="0" smtClean="0"/>
              <a:t>Looked more global</a:t>
            </a:r>
          </a:p>
          <a:p>
            <a:pPr marL="536575" lvl="4" indent="-536575">
              <a:spcAft>
                <a:spcPts val="1000"/>
              </a:spcAft>
              <a:buFont typeface="Arial" pitchFamily="34" charset="0"/>
              <a:buChar char="•"/>
            </a:pPr>
            <a:r>
              <a:rPr lang="nl-NL" sz="3000" dirty="0" smtClean="0"/>
              <a:t>Group 2</a:t>
            </a:r>
            <a:endParaRPr lang="en-US" sz="3000" dirty="0" smtClean="0"/>
          </a:p>
          <a:p>
            <a:pPr marL="993775" lvl="5" indent="-536575">
              <a:spcAft>
                <a:spcPts val="1000"/>
              </a:spcAft>
              <a:buFont typeface="Arial" pitchFamily="34" charset="0"/>
              <a:buChar char="•"/>
            </a:pPr>
            <a:r>
              <a:rPr lang="en-US" sz="2800" dirty="0" smtClean="0"/>
              <a:t>Looked more frequently at AOIs heuristic 8 and heuristic 17</a:t>
            </a:r>
          </a:p>
          <a:p>
            <a:pPr marL="993775" lvl="5" indent="-536575">
              <a:spcAft>
                <a:spcPts val="1000"/>
              </a:spcAft>
              <a:buFont typeface="Arial" pitchFamily="34" charset="0"/>
              <a:buChar char="•"/>
            </a:pPr>
            <a:r>
              <a:rPr lang="en-US" sz="2800" dirty="0" smtClean="0"/>
              <a:t>Looked more often at AOIs heuristic 8 and heuristic 17 directly before answers</a:t>
            </a:r>
          </a:p>
          <a:p>
            <a:pPr marL="993775" lvl="5" indent="-536575">
              <a:spcAft>
                <a:spcPts val="1000"/>
              </a:spcAft>
              <a:buFont typeface="Arial" pitchFamily="34" charset="0"/>
              <a:buChar char="•"/>
            </a:pPr>
            <a:r>
              <a:rPr lang="en-US" sz="2800" dirty="0" smtClean="0"/>
              <a:t>Spent more time at AOIs heuristic 8 and heuristic 17 </a:t>
            </a:r>
          </a:p>
          <a:p>
            <a:pPr marL="993775" lvl="5" indent="-536575">
              <a:spcAft>
                <a:spcPts val="1000"/>
              </a:spcAft>
              <a:buFont typeface="Arial" pitchFamily="34" charset="0"/>
              <a:buChar char="•"/>
            </a:pPr>
            <a:endParaRPr lang="en-US" sz="2800" dirty="0" smtClean="0"/>
          </a:p>
          <a:p>
            <a:pPr marL="536575" lvl="4" indent="-536575">
              <a:spcAft>
                <a:spcPts val="1000"/>
              </a:spcAft>
            </a:pPr>
            <a:endParaRPr lang="nl-NL" sz="3000" dirty="0" smtClean="0"/>
          </a:p>
          <a:p>
            <a:pPr marL="536575" lvl="4" indent="-536575">
              <a:spcAft>
                <a:spcPts val="1000"/>
              </a:spcAft>
              <a:buFont typeface="Arial" pitchFamily="34" charset="0"/>
              <a:buChar char="•"/>
            </a:pPr>
            <a:endParaRPr lang="en-US" sz="3000" dirty="0" smtClean="0"/>
          </a:p>
          <a:p>
            <a:pPr marL="536575" lvl="4" indent="-536575">
              <a:spcAft>
                <a:spcPts val="1000"/>
              </a:spcAft>
            </a:pPr>
            <a:endParaRPr lang="en-US" sz="3000" dirty="0" smtClean="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113" y="844352"/>
            <a:ext cx="11049000" cy="1054100"/>
          </a:xfrm>
        </p:spPr>
        <p:txBody>
          <a:bodyPr/>
          <a:lstStyle/>
          <a:p>
            <a:r>
              <a:rPr lang="en-US" dirty="0" smtClean="0"/>
              <a:t>Conclusions 1</a:t>
            </a:r>
            <a:endParaRPr lang="en-US" dirty="0"/>
          </a:p>
        </p:txBody>
      </p:sp>
      <p:sp>
        <p:nvSpPr>
          <p:cNvPr id="3" name="Content Placeholder 2"/>
          <p:cNvSpPr>
            <a:spLocks noGrp="1"/>
          </p:cNvSpPr>
          <p:nvPr>
            <p:ph idx="1"/>
          </p:nvPr>
        </p:nvSpPr>
        <p:spPr/>
        <p:txBody>
          <a:bodyPr/>
          <a:lstStyle/>
          <a:p>
            <a:pPr marL="800100" lvl="4" indent="-800100">
              <a:spcAft>
                <a:spcPts val="1000"/>
              </a:spcAft>
              <a:buNone/>
              <a:defRPr/>
            </a:pPr>
            <a:r>
              <a:rPr lang="en-US" sz="3000" dirty="0" smtClean="0"/>
              <a:t>RQ	While solving the Department Store Task, does the viewing behavior of the participants prelude answering behavior?</a:t>
            </a:r>
          </a:p>
          <a:p>
            <a:pPr marL="971550" lvl="5" indent="-514350">
              <a:spcAft>
                <a:spcPts val="1000"/>
              </a:spcAft>
              <a:buFont typeface="+mj-lt"/>
              <a:buAutoNum type="alphaLcParenR"/>
              <a:defRPr/>
            </a:pPr>
            <a:r>
              <a:rPr lang="en-US" sz="3200" dirty="0" smtClean="0"/>
              <a:t>What is the answering behavior?</a:t>
            </a:r>
          </a:p>
          <a:p>
            <a:pPr marL="971550" lvl="5" indent="-514350">
              <a:spcAft>
                <a:spcPts val="1000"/>
              </a:spcAft>
              <a:defRPr/>
            </a:pPr>
            <a:r>
              <a:rPr lang="nl-NL" sz="3200" dirty="0" smtClean="0"/>
              <a:t>	</a:t>
            </a:r>
          </a:p>
          <a:p>
            <a:pPr marL="971550" lvl="5" indent="-514350">
              <a:spcAft>
                <a:spcPts val="1000"/>
              </a:spcAft>
              <a:defRPr/>
            </a:pPr>
            <a:r>
              <a:rPr lang="nl-NL" sz="3200" dirty="0" smtClean="0"/>
              <a:t>	</a:t>
            </a:r>
            <a:r>
              <a:rPr lang="en-US" sz="3200" dirty="0" smtClean="0">
                <a:solidFill>
                  <a:schemeClr val="accent1"/>
                </a:solidFill>
              </a:rPr>
              <a:t>Four groups were distinguished: Correct, Correlation heuristic, Cannot be determined, and Miscellaneous answers</a:t>
            </a:r>
          </a:p>
          <a:p>
            <a:pPr marL="971550" lvl="5" indent="-514350">
              <a:spcAft>
                <a:spcPts val="1000"/>
              </a:spcAft>
              <a:defRPr/>
            </a:pPr>
            <a:endParaRPr lang="en-US" sz="3200" dirty="0" smtClean="0"/>
          </a:p>
          <a:p>
            <a:pPr marL="971550" lvl="5" indent="-514350">
              <a:spcAft>
                <a:spcPts val="1000"/>
              </a:spcAft>
              <a:buFont typeface="+mj-lt"/>
              <a:buAutoNum type="alphaLcParenR" startAt="2"/>
              <a:defRPr/>
            </a:pPr>
            <a:r>
              <a:rPr lang="en-US" sz="3200" dirty="0" smtClean="0"/>
              <a:t>What is the viewing behavior?</a:t>
            </a:r>
          </a:p>
          <a:p>
            <a:pPr marL="971550" lvl="5" indent="-514350">
              <a:spcAft>
                <a:spcPts val="1000"/>
              </a:spcAft>
              <a:buFont typeface="+mj-lt"/>
              <a:buAutoNum type="alphaLcParenR" startAt="2"/>
              <a:defRPr/>
            </a:pPr>
            <a:r>
              <a:rPr lang="en-US" sz="3200" dirty="0" smtClean="0"/>
              <a:t>What is the relationship between viewing and answering behavior?</a:t>
            </a:r>
            <a:endParaRPr lang="en-US" dirty="0" smtClean="0"/>
          </a:p>
          <a:p>
            <a:pPr marL="361950" lvl="4" indent="-361950">
              <a:spcAft>
                <a:spcPts val="1000"/>
              </a:spcAft>
              <a:buNone/>
              <a:defRPr/>
            </a:pPr>
            <a:endParaRPr lang="en-US" sz="2500" dirty="0" smtClean="0"/>
          </a:p>
          <a:p>
            <a:pPr marL="361950" lvl="4" indent="-361950">
              <a:spcAft>
                <a:spcPts val="1000"/>
              </a:spcAft>
              <a:buNone/>
              <a:defRPr/>
            </a:pPr>
            <a:endParaRPr lang="en-US" dirty="0" smtClean="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3"/>
          <p:cNvSpPr>
            <a:spLocks noGrp="1"/>
          </p:cNvSpPr>
          <p:nvPr>
            <p:ph type="title"/>
          </p:nvPr>
        </p:nvSpPr>
        <p:spPr>
          <a:xfrm>
            <a:off x="900113" y="844352"/>
            <a:ext cx="11049000" cy="1054100"/>
          </a:xfrm>
        </p:spPr>
        <p:txBody>
          <a:bodyPr/>
          <a:lstStyle/>
          <a:p>
            <a:r>
              <a:rPr lang="en-US" dirty="0" smtClean="0">
                <a:latin typeface="Arial" pitchFamily="34" charset="0"/>
                <a:ea typeface="ＭＳ Ｐゴシック" pitchFamily="34" charset="-128"/>
                <a:cs typeface="Arial" pitchFamily="34" charset="0"/>
              </a:rPr>
              <a:t>Introduction</a:t>
            </a:r>
          </a:p>
        </p:txBody>
      </p:sp>
      <p:sp>
        <p:nvSpPr>
          <p:cNvPr id="5" name="Tijdelijke aanduiding voor inhoud 4"/>
          <p:cNvSpPr>
            <a:spLocks noGrp="1"/>
          </p:cNvSpPr>
          <p:nvPr>
            <p:ph idx="1"/>
          </p:nvPr>
        </p:nvSpPr>
        <p:spPr/>
        <p:txBody>
          <a:bodyPr/>
          <a:lstStyle/>
          <a:p>
            <a:pPr marL="536575" indent="-536575">
              <a:spcAft>
                <a:spcPts val="1000"/>
              </a:spcAft>
              <a:buFont typeface="Arial" pitchFamily="34" charset="0"/>
              <a:buChar char="•"/>
              <a:defRPr/>
            </a:pPr>
            <a:r>
              <a:rPr lang="en-US" sz="2800" dirty="0" smtClean="0"/>
              <a:t>Behavioral Operational Research (BOR) and Systems Thinking  (</a:t>
            </a:r>
            <a:r>
              <a:rPr lang="en-US" sz="2800" dirty="0" err="1" smtClean="0"/>
              <a:t>Hämäläinen</a:t>
            </a:r>
            <a:r>
              <a:rPr lang="en-US" sz="2800" dirty="0" smtClean="0"/>
              <a:t>, </a:t>
            </a:r>
            <a:r>
              <a:rPr lang="en-US" sz="2800" dirty="0" err="1" smtClean="0"/>
              <a:t>Luoma</a:t>
            </a:r>
            <a:r>
              <a:rPr lang="en-US" sz="2800" dirty="0" smtClean="0"/>
              <a:t>, &amp; Saarinen, 2013</a:t>
            </a:r>
            <a:r>
              <a:rPr lang="en-US" sz="2800" dirty="0" smtClean="0">
                <a:solidFill>
                  <a:schemeClr val="bg1"/>
                </a:solidFill>
              </a:rPr>
              <a:t>)</a:t>
            </a:r>
            <a:endParaRPr lang="en-US" sz="2800" dirty="0" smtClean="0">
              <a:solidFill>
                <a:srgbClr val="00B0F0"/>
              </a:solidFill>
            </a:endParaRPr>
          </a:p>
          <a:p>
            <a:pPr marL="993775" lvl="5" indent="-536575">
              <a:spcAft>
                <a:spcPts val="1000"/>
              </a:spcAft>
              <a:buFont typeface="Arial" pitchFamily="34" charset="0"/>
              <a:buChar char="•"/>
              <a:defRPr/>
            </a:pPr>
            <a:r>
              <a:rPr lang="en-US" sz="2400" dirty="0" smtClean="0"/>
              <a:t>“Behavioral effects can relate to […] the possibility of procedural mistakes and cognitive biases”(p. 623)</a:t>
            </a:r>
          </a:p>
          <a:p>
            <a:pPr marL="536575" indent="-536575">
              <a:spcAft>
                <a:spcPts val="1000"/>
              </a:spcAft>
              <a:buFont typeface="Arial" pitchFamily="34" charset="0"/>
              <a:buChar char="•"/>
              <a:defRPr/>
            </a:pPr>
            <a:endParaRPr lang="en-US" sz="2800" dirty="0" smtClean="0"/>
          </a:p>
          <a:p>
            <a:pPr marL="536575" indent="-536575">
              <a:spcAft>
                <a:spcPts val="1000"/>
              </a:spcAft>
              <a:buFont typeface="Arial" pitchFamily="34" charset="0"/>
              <a:buChar char="•"/>
              <a:defRPr/>
            </a:pPr>
            <a:r>
              <a:rPr lang="en-US" sz="2800" dirty="0" err="1" smtClean="0"/>
              <a:t>Hämäläinen</a:t>
            </a:r>
            <a:r>
              <a:rPr lang="en-US" sz="2800" dirty="0" smtClean="0"/>
              <a:t> et al. (2013) BOR research agenda should contain:</a:t>
            </a:r>
          </a:p>
          <a:p>
            <a:pPr marL="993775" lvl="5" indent="-536575">
              <a:spcAft>
                <a:spcPts val="1000"/>
              </a:spcAft>
              <a:buFont typeface="Arial" pitchFamily="34" charset="0"/>
              <a:buChar char="•"/>
              <a:defRPr/>
            </a:pPr>
            <a:r>
              <a:rPr lang="en-US" sz="2400" dirty="0" smtClean="0"/>
              <a:t>Behavioral and cognitive aspects</a:t>
            </a:r>
          </a:p>
          <a:p>
            <a:pPr marL="993775" lvl="5" indent="-536575">
              <a:spcAft>
                <a:spcPts val="1000"/>
              </a:spcAft>
              <a:buFont typeface="Arial" pitchFamily="34" charset="0"/>
              <a:buChar char="•"/>
              <a:defRPr/>
            </a:pPr>
            <a:r>
              <a:rPr lang="en-US" sz="2400" dirty="0" smtClean="0"/>
              <a:t>People in problem solving situations</a:t>
            </a:r>
          </a:p>
          <a:p>
            <a:pPr marL="536575" indent="-536575">
              <a:spcAft>
                <a:spcPts val="1000"/>
              </a:spcAft>
              <a:buFont typeface="Arial" pitchFamily="34" charset="0"/>
              <a:buChar char="•"/>
              <a:defRPr/>
            </a:pPr>
            <a:endParaRPr lang="nl-NL" sz="2800" dirty="0" smtClean="0"/>
          </a:p>
          <a:p>
            <a:pPr marL="536575" indent="-536575">
              <a:spcAft>
                <a:spcPts val="1000"/>
              </a:spcAft>
              <a:buFont typeface="Arial" pitchFamily="34" charset="0"/>
              <a:buChar char="•"/>
              <a:defRPr/>
            </a:pPr>
            <a:r>
              <a:rPr lang="en-US" sz="2800" dirty="0" smtClean="0"/>
              <a:t>In this study we focus on behavioral and cognitive aspects in problem solving situations </a:t>
            </a:r>
          </a:p>
          <a:p>
            <a:pPr marL="536575" indent="-536575">
              <a:spcAft>
                <a:spcPts val="1000"/>
              </a:spcAft>
              <a:buFont typeface="Arial" pitchFamily="34" charset="0"/>
              <a:buChar char="•"/>
              <a:defRPr/>
            </a:pPr>
            <a:r>
              <a:rPr lang="en-US" sz="2800" dirty="0" smtClean="0"/>
              <a:t>We applied Systems Thinking inventory tasks to investigate this using Eye tracking methodology</a:t>
            </a:r>
          </a:p>
          <a:p>
            <a:pPr marL="536575" indent="-536575">
              <a:spcAft>
                <a:spcPts val="1000"/>
              </a:spcAft>
              <a:buFont typeface="Arial" pitchFamily="34" charset="0"/>
              <a:buChar char="•"/>
              <a:defRPr/>
            </a:pPr>
            <a:endParaRPr lang="en-US" sz="2800" dirty="0"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113" y="844352"/>
            <a:ext cx="11049000" cy="1054100"/>
          </a:xfrm>
        </p:spPr>
        <p:txBody>
          <a:bodyPr/>
          <a:lstStyle/>
          <a:p>
            <a:r>
              <a:rPr lang="en-US" dirty="0" smtClean="0"/>
              <a:t>Conclusions 2</a:t>
            </a:r>
            <a:endParaRPr lang="en-US" dirty="0"/>
          </a:p>
        </p:txBody>
      </p:sp>
      <p:sp>
        <p:nvSpPr>
          <p:cNvPr id="3" name="Content Placeholder 2"/>
          <p:cNvSpPr>
            <a:spLocks noGrp="1"/>
          </p:cNvSpPr>
          <p:nvPr>
            <p:ph idx="1"/>
          </p:nvPr>
        </p:nvSpPr>
        <p:spPr/>
        <p:txBody>
          <a:bodyPr/>
          <a:lstStyle/>
          <a:p>
            <a:pPr marL="800100" lvl="4" indent="-800100">
              <a:spcAft>
                <a:spcPts val="1000"/>
              </a:spcAft>
              <a:buNone/>
              <a:defRPr/>
            </a:pPr>
            <a:r>
              <a:rPr lang="en-US" sz="3000" dirty="0" smtClean="0"/>
              <a:t>RQ	While solving the Department Store Task, does the viewing behavior of the participants prelude answering behavior?</a:t>
            </a:r>
          </a:p>
          <a:p>
            <a:pPr marL="971550" lvl="5" indent="-514350">
              <a:spcAft>
                <a:spcPts val="1000"/>
              </a:spcAft>
              <a:buFont typeface="+mj-lt"/>
              <a:buAutoNum type="alphaLcParenR"/>
              <a:defRPr/>
            </a:pPr>
            <a:r>
              <a:rPr lang="en-US" sz="3200" dirty="0" smtClean="0"/>
              <a:t>What is the answering behavior?</a:t>
            </a:r>
          </a:p>
          <a:p>
            <a:pPr marL="971550" lvl="5" indent="-514350">
              <a:spcAft>
                <a:spcPts val="1000"/>
              </a:spcAft>
              <a:buFont typeface="+mj-lt"/>
              <a:buAutoNum type="alphaLcParenR"/>
              <a:defRPr/>
            </a:pPr>
            <a:r>
              <a:rPr lang="en-US" sz="3200" dirty="0" smtClean="0"/>
              <a:t>What is the viewing behavior?</a:t>
            </a:r>
          </a:p>
          <a:p>
            <a:pPr marL="971550" lvl="5" indent="-514350">
              <a:spcAft>
                <a:spcPts val="1000"/>
              </a:spcAft>
              <a:defRPr/>
            </a:pPr>
            <a:endParaRPr lang="nl-NL" sz="3200" dirty="0" smtClean="0"/>
          </a:p>
          <a:p>
            <a:pPr marL="971550" lvl="5" indent="-514350">
              <a:spcAft>
                <a:spcPts val="1000"/>
              </a:spcAft>
              <a:defRPr/>
            </a:pPr>
            <a:r>
              <a:rPr lang="nl-NL" sz="3200" dirty="0" smtClean="0"/>
              <a:t>	</a:t>
            </a:r>
            <a:r>
              <a:rPr lang="en-US" sz="3200" dirty="0" smtClean="0">
                <a:solidFill>
                  <a:schemeClr val="accent1"/>
                </a:solidFill>
              </a:rPr>
              <a:t>Groups 1 and 2 paid specific attention to their characteristic areas of interest</a:t>
            </a:r>
          </a:p>
          <a:p>
            <a:pPr marL="971550" lvl="5" indent="-514350">
              <a:spcAft>
                <a:spcPts val="1000"/>
              </a:spcAft>
              <a:buFont typeface="+mj-lt"/>
              <a:buAutoNum type="alphaLcParenR"/>
              <a:defRPr/>
            </a:pPr>
            <a:endParaRPr lang="en-US" sz="3200" dirty="0" smtClean="0"/>
          </a:p>
          <a:p>
            <a:pPr marL="971550" lvl="5" indent="-514350">
              <a:spcAft>
                <a:spcPts val="1000"/>
              </a:spcAft>
              <a:buFont typeface="+mj-lt"/>
              <a:buAutoNum type="alphaLcParenR" startAt="3"/>
              <a:defRPr/>
            </a:pPr>
            <a:r>
              <a:rPr lang="en-US" sz="3200" dirty="0" smtClean="0"/>
              <a:t>What is the relationship between viewing and answering behavior?</a:t>
            </a:r>
            <a:endParaRPr lang="en-US" dirty="0" smtClean="0"/>
          </a:p>
          <a:p>
            <a:pPr marL="361950" lvl="4" indent="-361950">
              <a:spcAft>
                <a:spcPts val="1000"/>
              </a:spcAft>
              <a:buNone/>
              <a:defRPr/>
            </a:pPr>
            <a:endParaRPr lang="en-US" sz="2500" dirty="0" smtClean="0"/>
          </a:p>
          <a:p>
            <a:pPr marL="361950" lvl="4" indent="-361950">
              <a:spcAft>
                <a:spcPts val="1000"/>
              </a:spcAft>
              <a:buNone/>
              <a:defRPr/>
            </a:pPr>
            <a:endParaRPr lang="en-US" dirty="0" smtClean="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113" y="844352"/>
            <a:ext cx="11049000" cy="1054100"/>
          </a:xfrm>
        </p:spPr>
        <p:txBody>
          <a:bodyPr/>
          <a:lstStyle/>
          <a:p>
            <a:r>
              <a:rPr lang="en-US" dirty="0" smtClean="0"/>
              <a:t>Conclusions 3</a:t>
            </a:r>
            <a:endParaRPr lang="en-US" dirty="0"/>
          </a:p>
        </p:txBody>
      </p:sp>
      <p:sp>
        <p:nvSpPr>
          <p:cNvPr id="3" name="Content Placeholder 2"/>
          <p:cNvSpPr>
            <a:spLocks noGrp="1"/>
          </p:cNvSpPr>
          <p:nvPr>
            <p:ph idx="1"/>
          </p:nvPr>
        </p:nvSpPr>
        <p:spPr/>
        <p:txBody>
          <a:bodyPr/>
          <a:lstStyle/>
          <a:p>
            <a:pPr marL="800100" lvl="4" indent="-800100">
              <a:spcAft>
                <a:spcPts val="1000"/>
              </a:spcAft>
              <a:buNone/>
              <a:defRPr/>
            </a:pPr>
            <a:r>
              <a:rPr lang="en-US" sz="3000" dirty="0" smtClean="0"/>
              <a:t>RQ	While solving the Department Store Task, does the viewing behavior of the participants prelude answering behavior?</a:t>
            </a:r>
          </a:p>
          <a:p>
            <a:pPr marL="971550" lvl="5" indent="-514350">
              <a:spcAft>
                <a:spcPts val="1000"/>
              </a:spcAft>
              <a:buFont typeface="+mj-lt"/>
              <a:buAutoNum type="alphaLcParenR"/>
              <a:defRPr/>
            </a:pPr>
            <a:r>
              <a:rPr lang="en-US" sz="3200" dirty="0" smtClean="0"/>
              <a:t>What is the answering behavior?</a:t>
            </a:r>
          </a:p>
          <a:p>
            <a:pPr marL="971550" lvl="5" indent="-514350">
              <a:spcAft>
                <a:spcPts val="1000"/>
              </a:spcAft>
              <a:buFont typeface="+mj-lt"/>
              <a:buAutoNum type="alphaLcParenR"/>
              <a:defRPr/>
            </a:pPr>
            <a:r>
              <a:rPr lang="en-US" sz="3200" dirty="0" smtClean="0"/>
              <a:t>What is the viewing behavior?</a:t>
            </a:r>
          </a:p>
          <a:p>
            <a:pPr marL="971550" lvl="5" indent="-514350">
              <a:spcAft>
                <a:spcPts val="1000"/>
              </a:spcAft>
              <a:buFont typeface="+mj-lt"/>
              <a:buAutoNum type="alphaLcParenR" startAt="3"/>
              <a:defRPr/>
            </a:pPr>
            <a:r>
              <a:rPr lang="en-US" sz="3200" dirty="0" smtClean="0"/>
              <a:t>What is the relationship between viewing and answering behavior?</a:t>
            </a:r>
            <a:endParaRPr lang="en-US" dirty="0" smtClean="0"/>
          </a:p>
          <a:p>
            <a:pPr marL="971550" lvl="5" indent="-514350">
              <a:spcAft>
                <a:spcPts val="1000"/>
              </a:spcAft>
              <a:defRPr/>
            </a:pPr>
            <a:endParaRPr lang="nl-NL" sz="3200" dirty="0" smtClean="0"/>
          </a:p>
          <a:p>
            <a:pPr marL="971550" lvl="5" indent="-514350">
              <a:spcAft>
                <a:spcPts val="1000"/>
              </a:spcAft>
              <a:defRPr/>
            </a:pPr>
            <a:r>
              <a:rPr lang="nl-NL" sz="3200" dirty="0" smtClean="0"/>
              <a:t>	</a:t>
            </a:r>
            <a:r>
              <a:rPr lang="en-US" sz="3200" dirty="0" smtClean="0">
                <a:solidFill>
                  <a:schemeClr val="accent1"/>
                </a:solidFill>
              </a:rPr>
              <a:t>Frequency and temporal location seem to function as precursors for answering behavior</a:t>
            </a:r>
          </a:p>
          <a:p>
            <a:pPr marL="971550" lvl="5" indent="-514350">
              <a:spcAft>
                <a:spcPts val="1000"/>
              </a:spcAft>
              <a:buFont typeface="+mj-lt"/>
              <a:buAutoNum type="alphaLcParenR"/>
              <a:defRPr/>
            </a:pPr>
            <a:endParaRPr lang="en-US" sz="3200" dirty="0" smtClean="0"/>
          </a:p>
          <a:p>
            <a:pPr marL="971550" lvl="5" indent="-514350">
              <a:spcAft>
                <a:spcPts val="1000"/>
              </a:spcAft>
              <a:defRPr/>
            </a:pPr>
            <a:endParaRPr lang="en-US" sz="3200" dirty="0" smtClean="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113" y="844352"/>
            <a:ext cx="11049000" cy="1054100"/>
          </a:xfrm>
        </p:spPr>
        <p:txBody>
          <a:bodyPr/>
          <a:lstStyle/>
          <a:p>
            <a:r>
              <a:rPr lang="en-US" dirty="0" smtClean="0"/>
              <a:t>Discussion </a:t>
            </a:r>
            <a:endParaRPr lang="en-US" dirty="0"/>
          </a:p>
        </p:txBody>
      </p:sp>
      <p:sp>
        <p:nvSpPr>
          <p:cNvPr id="3" name="Content Placeholder 2"/>
          <p:cNvSpPr>
            <a:spLocks noGrp="1"/>
          </p:cNvSpPr>
          <p:nvPr>
            <p:ph idx="1"/>
          </p:nvPr>
        </p:nvSpPr>
        <p:spPr>
          <a:xfrm>
            <a:off x="900113" y="2068488"/>
            <a:ext cx="11049000" cy="6007100"/>
          </a:xfrm>
        </p:spPr>
        <p:txBody>
          <a:bodyPr/>
          <a:lstStyle/>
          <a:p>
            <a:pPr>
              <a:spcAft>
                <a:spcPts val="1000"/>
              </a:spcAft>
            </a:pPr>
            <a:r>
              <a:rPr lang="en-US" sz="3000" dirty="0" smtClean="0"/>
              <a:t>Confirmation that eye tracking is a useful, yet labor intensive and time-consuming, method to study the rationale and biases of problem solving (cf. Field et al., 2004).</a:t>
            </a:r>
          </a:p>
          <a:p>
            <a:pPr>
              <a:spcAft>
                <a:spcPts val="1000"/>
              </a:spcAft>
            </a:pPr>
            <a:r>
              <a:rPr lang="en-US" sz="3000" dirty="0" smtClean="0"/>
              <a:t>Opened the black box: shedding light on the way individuals </a:t>
            </a:r>
            <a:r>
              <a:rPr lang="en-US" sz="3000" smtClean="0"/>
              <a:t>solve </a:t>
            </a:r>
            <a:r>
              <a:rPr lang="en-US" sz="3000" smtClean="0"/>
              <a:t>systems </a:t>
            </a:r>
            <a:r>
              <a:rPr lang="en-US" sz="3000" dirty="0" smtClean="0"/>
              <a:t>thinking inventory tasks </a:t>
            </a:r>
            <a:r>
              <a:rPr lang="nl-NL" sz="3000" dirty="0" smtClean="0"/>
              <a:t>(cf. Korzilius et al., 2014)</a:t>
            </a:r>
            <a:endParaRPr lang="en-US" sz="3000" dirty="0" smtClean="0"/>
          </a:p>
          <a:p>
            <a:pPr>
              <a:spcAft>
                <a:spcPts val="1000"/>
              </a:spcAft>
            </a:pPr>
            <a:endParaRPr lang="en-US" sz="3000" dirty="0" smtClean="0"/>
          </a:p>
          <a:p>
            <a:pPr>
              <a:spcAft>
                <a:spcPts val="1000"/>
              </a:spcAft>
            </a:pPr>
            <a:r>
              <a:rPr lang="en-US" sz="3000" dirty="0" smtClean="0"/>
              <a:t>Ongoing research: Further exploration is needed to identify sequences and patterns</a:t>
            </a:r>
          </a:p>
          <a:p>
            <a:pPr>
              <a:spcAft>
                <a:spcPts val="1000"/>
              </a:spcAft>
              <a:buNone/>
            </a:pPr>
            <a:endParaRPr lang="nl-NL" sz="3000" dirty="0" smtClean="0"/>
          </a:p>
          <a:p>
            <a:pPr>
              <a:spcAft>
                <a:spcPts val="1000"/>
              </a:spcAft>
            </a:pPr>
            <a:r>
              <a:rPr lang="en-US" sz="3000" dirty="0" smtClean="0"/>
              <a:t>Valuable for Behavioral Operational Research helping to unravel</a:t>
            </a:r>
            <a:r>
              <a:rPr lang="en-US" sz="3200" dirty="0" smtClean="0"/>
              <a:t> problem solving strategies</a:t>
            </a:r>
            <a:endParaRPr lang="en-US" sz="3000"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latin typeface="Arial" pitchFamily="34" charset="0"/>
                <a:ea typeface="ＭＳ Ｐゴシック" pitchFamily="34" charset="-128"/>
                <a:cs typeface="Arial" pitchFamily="34" charset="0"/>
              </a:rPr>
              <a:t>Questions?</a:t>
            </a:r>
          </a:p>
        </p:txBody>
      </p:sp>
      <p:sp>
        <p:nvSpPr>
          <p:cNvPr id="3" name="Content Placeholder 2"/>
          <p:cNvSpPr>
            <a:spLocks noGrp="1"/>
          </p:cNvSpPr>
          <p:nvPr>
            <p:ph idx="1"/>
          </p:nvPr>
        </p:nvSpPr>
        <p:spPr>
          <a:xfrm>
            <a:off x="814388" y="2139950"/>
            <a:ext cx="11049000" cy="6007100"/>
          </a:xfrm>
        </p:spPr>
        <p:txBody>
          <a:bodyPr/>
          <a:lstStyle/>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lgn="ctr">
              <a:buFontTx/>
              <a:buNone/>
              <a:defRPr/>
            </a:pPr>
            <a:r>
              <a:rPr lang="en-US" sz="3200" dirty="0" smtClean="0"/>
              <a:t>Thank </a:t>
            </a:r>
            <a:r>
              <a:rPr lang="en-US" sz="3200" dirty="0" smtClean="0"/>
              <a:t>you!</a:t>
            </a:r>
            <a:endParaRPr lang="en-US" sz="3200" dirty="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3"/>
          <p:cNvSpPr>
            <a:spLocks noGrp="1"/>
          </p:cNvSpPr>
          <p:nvPr>
            <p:ph type="title"/>
          </p:nvPr>
        </p:nvSpPr>
        <p:spPr>
          <a:xfrm>
            <a:off x="900113" y="844352"/>
            <a:ext cx="11049000" cy="1054100"/>
          </a:xfrm>
        </p:spPr>
        <p:txBody>
          <a:bodyPr/>
          <a:lstStyle/>
          <a:p>
            <a:r>
              <a:rPr lang="en-US" dirty="0" smtClean="0">
                <a:latin typeface="Arial" pitchFamily="34" charset="0"/>
                <a:ea typeface="ＭＳ Ｐゴシック" pitchFamily="34" charset="-128"/>
                <a:cs typeface="Arial" pitchFamily="34" charset="0"/>
              </a:rPr>
              <a:t>Method</a:t>
            </a:r>
            <a:br>
              <a:rPr lang="en-US" dirty="0" smtClean="0">
                <a:latin typeface="Arial" pitchFamily="34" charset="0"/>
                <a:ea typeface="ＭＳ Ｐゴシック" pitchFamily="34" charset="-128"/>
                <a:cs typeface="Arial" pitchFamily="34" charset="0"/>
              </a:rPr>
            </a:br>
            <a:r>
              <a:rPr lang="en-US" dirty="0" smtClean="0">
                <a:solidFill>
                  <a:schemeClr val="accent6">
                    <a:lumMod val="60000"/>
                    <a:lumOff val="40000"/>
                  </a:schemeClr>
                </a:solidFill>
                <a:latin typeface="Arial" pitchFamily="34" charset="0"/>
                <a:ea typeface="ＭＳ Ｐゴシック" pitchFamily="34" charset="-128"/>
                <a:cs typeface="Arial" pitchFamily="34" charset="0"/>
              </a:rPr>
              <a:t>Procedure</a:t>
            </a:r>
          </a:p>
        </p:txBody>
      </p:sp>
      <p:sp>
        <p:nvSpPr>
          <p:cNvPr id="5" name="Tijdelijke aanduiding voor inhoud 4"/>
          <p:cNvSpPr>
            <a:spLocks noGrp="1"/>
          </p:cNvSpPr>
          <p:nvPr>
            <p:ph idx="1"/>
          </p:nvPr>
        </p:nvSpPr>
        <p:spPr>
          <a:xfrm>
            <a:off x="900113" y="2070100"/>
            <a:ext cx="7402487" cy="6007100"/>
          </a:xfrm>
        </p:spPr>
        <p:txBody>
          <a:bodyPr/>
          <a:lstStyle/>
          <a:p>
            <a:pPr marL="361950" indent="-361950">
              <a:spcAft>
                <a:spcPts val="1000"/>
              </a:spcAft>
              <a:buFont typeface="Arial" pitchFamily="34" charset="0"/>
              <a:buChar char="•"/>
              <a:defRPr/>
            </a:pPr>
            <a:r>
              <a:rPr lang="en-US" sz="3000" dirty="0" smtClean="0"/>
              <a:t>Seated 60 cm from the computer monitor </a:t>
            </a:r>
          </a:p>
          <a:p>
            <a:pPr marL="361950" indent="-361950">
              <a:spcAft>
                <a:spcPts val="1000"/>
              </a:spcAft>
              <a:buFont typeface="Arial" pitchFamily="34" charset="0"/>
              <a:buChar char="•"/>
              <a:defRPr/>
            </a:pPr>
            <a:r>
              <a:rPr lang="en-US" sz="3000" dirty="0" smtClean="0"/>
              <a:t>Eye movements were calibrated</a:t>
            </a:r>
          </a:p>
          <a:p>
            <a:pPr marL="361950" indent="-361950">
              <a:spcAft>
                <a:spcPts val="1000"/>
              </a:spcAft>
              <a:buFont typeface="Arial" pitchFamily="34" charset="0"/>
              <a:buChar char="•"/>
              <a:defRPr/>
            </a:pPr>
            <a:r>
              <a:rPr lang="en-US" sz="3000" dirty="0" smtClean="0"/>
              <a:t>Introduction screen with a short explanation how to answer the questions</a:t>
            </a:r>
          </a:p>
          <a:p>
            <a:pPr marL="361950" indent="-361950">
              <a:spcAft>
                <a:spcPts val="1000"/>
              </a:spcAft>
              <a:buFont typeface="Arial" pitchFamily="34" charset="0"/>
              <a:buChar char="•"/>
              <a:defRPr/>
            </a:pPr>
            <a:r>
              <a:rPr lang="en-US" sz="3000" dirty="0" smtClean="0"/>
              <a:t>Training task</a:t>
            </a:r>
          </a:p>
          <a:p>
            <a:pPr marL="361950" indent="-361950">
              <a:spcAft>
                <a:spcPts val="1000"/>
              </a:spcAft>
              <a:buFont typeface="Arial" pitchFamily="34" charset="0"/>
              <a:buChar char="•"/>
              <a:defRPr/>
            </a:pPr>
            <a:r>
              <a:rPr lang="en-US" sz="3000" dirty="0" smtClean="0"/>
              <a:t>Start experiment started</a:t>
            </a:r>
          </a:p>
          <a:p>
            <a:pPr marL="361950" indent="-361950">
              <a:spcAft>
                <a:spcPts val="1000"/>
              </a:spcAft>
              <a:buFont typeface="Arial" pitchFamily="34" charset="0"/>
              <a:buChar char="•"/>
              <a:defRPr/>
            </a:pPr>
            <a:r>
              <a:rPr lang="en-US" sz="3000" dirty="0" smtClean="0"/>
              <a:t>Afterwards fill-out questionnaire </a:t>
            </a:r>
          </a:p>
          <a:p>
            <a:pPr marL="361950" indent="-361950">
              <a:spcAft>
                <a:spcPts val="1000"/>
              </a:spcAft>
              <a:buFont typeface="Arial" pitchFamily="34" charset="0"/>
              <a:buChar char="•"/>
              <a:defRPr/>
            </a:pPr>
            <a:r>
              <a:rPr lang="en-US" sz="3000" dirty="0" smtClean="0"/>
              <a:t>Word of thanks</a:t>
            </a:r>
          </a:p>
        </p:txBody>
      </p:sp>
      <p:pic>
        <p:nvPicPr>
          <p:cNvPr id="7" name="Picture 6" descr="introductiegrafiek_crop_eng_v2.jpg"/>
          <p:cNvPicPr>
            <a:picLocks noChangeAspect="1"/>
          </p:cNvPicPr>
          <p:nvPr/>
        </p:nvPicPr>
        <p:blipFill>
          <a:blip r:embed="rId3" cstate="print"/>
          <a:stretch>
            <a:fillRect/>
          </a:stretch>
        </p:blipFill>
        <p:spPr>
          <a:xfrm>
            <a:off x="7294487" y="4372744"/>
            <a:ext cx="5037512" cy="4081550"/>
          </a:xfrm>
          <a:prstGeom prst="rect">
            <a:avLst/>
          </a:prstGeom>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3"/>
          <p:cNvSpPr>
            <a:spLocks noGrp="1"/>
          </p:cNvSpPr>
          <p:nvPr>
            <p:ph type="title"/>
          </p:nvPr>
        </p:nvSpPr>
        <p:spPr>
          <a:xfrm>
            <a:off x="900113" y="844352"/>
            <a:ext cx="11049000" cy="1054100"/>
          </a:xfrm>
        </p:spPr>
        <p:txBody>
          <a:bodyPr/>
          <a:lstStyle/>
          <a:p>
            <a:r>
              <a:rPr lang="en-US" dirty="0" smtClean="0">
                <a:latin typeface="Arial" pitchFamily="34" charset="0"/>
                <a:ea typeface="ＭＳ Ｐゴシック" pitchFamily="34" charset="-128"/>
                <a:cs typeface="Arial" pitchFamily="34" charset="0"/>
              </a:rPr>
              <a:t>Method</a:t>
            </a:r>
            <a:br>
              <a:rPr lang="en-US" dirty="0" smtClean="0">
                <a:latin typeface="Arial" pitchFamily="34" charset="0"/>
                <a:ea typeface="ＭＳ Ｐゴシック" pitchFamily="34" charset="-128"/>
                <a:cs typeface="Arial" pitchFamily="34" charset="0"/>
              </a:rPr>
            </a:br>
            <a:r>
              <a:rPr lang="en-US" dirty="0" smtClean="0">
                <a:solidFill>
                  <a:schemeClr val="accent6">
                    <a:lumMod val="60000"/>
                    <a:lumOff val="40000"/>
                  </a:schemeClr>
                </a:solidFill>
                <a:latin typeface="Arial" pitchFamily="34" charset="0"/>
                <a:ea typeface="ＭＳ Ｐゴシック" pitchFamily="34" charset="-128"/>
                <a:cs typeface="Arial" pitchFamily="34" charset="0"/>
              </a:rPr>
              <a:t>Adjustments to the Department Store Task</a:t>
            </a:r>
          </a:p>
        </p:txBody>
      </p:sp>
      <p:sp>
        <p:nvSpPr>
          <p:cNvPr id="5" name="Tijdelijke aanduiding voor inhoud 4"/>
          <p:cNvSpPr>
            <a:spLocks noGrp="1"/>
          </p:cNvSpPr>
          <p:nvPr>
            <p:ph idx="1"/>
          </p:nvPr>
        </p:nvSpPr>
        <p:spPr>
          <a:xfrm>
            <a:off x="900113" y="2070100"/>
            <a:ext cx="11002887" cy="6007100"/>
          </a:xfrm>
        </p:spPr>
        <p:txBody>
          <a:bodyPr/>
          <a:lstStyle/>
          <a:p>
            <a:pPr marL="536575" lvl="4" indent="-536575">
              <a:spcAft>
                <a:spcPts val="1000"/>
              </a:spcAft>
              <a:buFont typeface="Arial" pitchFamily="34" charset="0"/>
              <a:buChar char="•"/>
            </a:pPr>
            <a:r>
              <a:rPr lang="en-US" sz="3000" dirty="0" smtClean="0"/>
              <a:t>Translated in Dutch</a:t>
            </a:r>
          </a:p>
          <a:p>
            <a:pPr marL="536575" lvl="4" indent="-536575">
              <a:spcAft>
                <a:spcPts val="1000"/>
              </a:spcAft>
              <a:buFont typeface="Arial" pitchFamily="34" charset="0"/>
              <a:buChar char="•"/>
            </a:pPr>
            <a:r>
              <a:rPr lang="en-US" sz="3000" dirty="0" smtClean="0"/>
              <a:t>Resolution (1024x1280)</a:t>
            </a:r>
          </a:p>
          <a:p>
            <a:pPr marL="536575" lvl="4" indent="-536575">
              <a:spcAft>
                <a:spcPts val="1000"/>
              </a:spcAft>
              <a:buFont typeface="Arial" pitchFamily="34" charset="0"/>
              <a:buChar char="•"/>
            </a:pPr>
            <a:r>
              <a:rPr lang="en-US" sz="3000" dirty="0" smtClean="0"/>
              <a:t>Substitution of color of lines</a:t>
            </a:r>
          </a:p>
          <a:p>
            <a:pPr marL="536575" lvl="4" indent="-536575">
              <a:spcAft>
                <a:spcPts val="1000"/>
              </a:spcAft>
              <a:buFont typeface="Arial" pitchFamily="34" charset="0"/>
              <a:buChar char="•"/>
            </a:pPr>
            <a:r>
              <a:rPr lang="en-US" sz="3000" dirty="0" smtClean="0"/>
              <a:t>Split of questions over four screens</a:t>
            </a:r>
          </a:p>
          <a:p>
            <a:pPr marL="536575" lvl="4" indent="-536575">
              <a:spcAft>
                <a:spcPts val="1000"/>
              </a:spcAft>
              <a:buFont typeface="Arial" pitchFamily="34" charset="0"/>
              <a:buChar char="•"/>
            </a:pPr>
            <a:r>
              <a:rPr lang="en-US" sz="3000" dirty="0" smtClean="0"/>
              <a:t>Accompanying text moved to introduction screen</a:t>
            </a:r>
          </a:p>
          <a:p>
            <a:pPr marL="536575" lvl="4" indent="-536575">
              <a:spcAft>
                <a:spcPts val="1000"/>
              </a:spcAft>
              <a:buFont typeface="Arial" pitchFamily="34" charset="0"/>
              <a:buChar char="•"/>
            </a:pPr>
            <a:r>
              <a:rPr lang="en-US" sz="3000" dirty="0" smtClean="0"/>
              <a:t>Slide bar and ticking box</a:t>
            </a:r>
          </a:p>
          <a:p>
            <a:pPr marL="536575" lvl="4" indent="-536575">
              <a:spcAft>
                <a:spcPts val="1000"/>
              </a:spcAft>
              <a:buFont typeface="Arial" pitchFamily="34" charset="0"/>
              <a:buChar char="•"/>
            </a:pPr>
            <a:r>
              <a:rPr lang="en-US" sz="3000" dirty="0" smtClean="0"/>
              <a:t>After answering a (next) button was activated</a:t>
            </a:r>
          </a:p>
          <a:p>
            <a:pPr marL="536575" lvl="4" indent="-536575">
              <a:spcAft>
                <a:spcPts val="1000"/>
              </a:spcAft>
              <a:buFont typeface="Arial" pitchFamily="34" charset="0"/>
              <a:buChar char="•"/>
            </a:pPr>
            <a:r>
              <a:rPr lang="en-US" sz="3000" dirty="0" smtClean="0"/>
              <a:t>Repose screen</a:t>
            </a:r>
          </a:p>
          <a:p>
            <a:pPr marL="536575" lvl="4" indent="-536575">
              <a:spcAft>
                <a:spcPts val="1000"/>
              </a:spcAft>
              <a:buFont typeface="Arial" pitchFamily="34" charset="0"/>
              <a:buChar char="•"/>
            </a:pPr>
            <a:r>
              <a:rPr lang="en-US" sz="3000" dirty="0" smtClean="0"/>
              <a:t>Short break between questions</a:t>
            </a:r>
          </a:p>
        </p:txBody>
      </p:sp>
      <p:pic>
        <p:nvPicPr>
          <p:cNvPr id="3074" name="Picture 2" descr="\\ru.nl\dfs\fm-homedirs\U469035\Documents\docsHK\ba theses\ba theses 2013\info eline de jong\departmentstore_graph_vraag3_crop.jpg"/>
          <p:cNvPicPr>
            <a:picLocks noChangeAspect="1" noChangeArrowheads="1"/>
          </p:cNvPicPr>
          <p:nvPr/>
        </p:nvPicPr>
        <p:blipFill>
          <a:blip r:embed="rId3"/>
          <a:srcRect/>
          <a:stretch>
            <a:fillRect/>
          </a:stretch>
        </p:blipFill>
        <p:spPr bwMode="auto">
          <a:xfrm>
            <a:off x="8655724" y="6441045"/>
            <a:ext cx="4183380" cy="3116275"/>
          </a:xfrm>
          <a:prstGeom prst="rect">
            <a:avLst/>
          </a:prstGeom>
          <a:noFill/>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3"/>
          <p:cNvSpPr>
            <a:spLocks noGrp="1"/>
          </p:cNvSpPr>
          <p:nvPr>
            <p:ph type="title"/>
          </p:nvPr>
        </p:nvSpPr>
        <p:spPr>
          <a:xfrm>
            <a:off x="900113" y="844352"/>
            <a:ext cx="11049000" cy="1054100"/>
          </a:xfrm>
        </p:spPr>
        <p:txBody>
          <a:bodyPr/>
          <a:lstStyle/>
          <a:p>
            <a:r>
              <a:rPr lang="en-US" dirty="0" smtClean="0">
                <a:latin typeface="Arial" pitchFamily="34" charset="0"/>
                <a:ea typeface="ＭＳ Ｐゴシック" pitchFamily="34" charset="-128"/>
                <a:cs typeface="Arial" pitchFamily="34" charset="0"/>
              </a:rPr>
              <a:t>Method</a:t>
            </a:r>
            <a:br>
              <a:rPr lang="en-US" dirty="0" smtClean="0">
                <a:latin typeface="Arial" pitchFamily="34" charset="0"/>
                <a:ea typeface="ＭＳ Ｐゴシック" pitchFamily="34" charset="-128"/>
                <a:cs typeface="Arial" pitchFamily="34" charset="0"/>
              </a:rPr>
            </a:br>
            <a:r>
              <a:rPr lang="en-US" dirty="0" smtClean="0">
                <a:solidFill>
                  <a:schemeClr val="accent6">
                    <a:lumMod val="60000"/>
                    <a:lumOff val="40000"/>
                  </a:schemeClr>
                </a:solidFill>
                <a:latin typeface="Arial" pitchFamily="34" charset="0"/>
                <a:ea typeface="ＭＳ Ｐゴシック" pitchFamily="34" charset="-128"/>
                <a:cs typeface="Arial" pitchFamily="34" charset="0"/>
              </a:rPr>
              <a:t>Apparatus, location, and setting</a:t>
            </a:r>
          </a:p>
        </p:txBody>
      </p:sp>
      <p:sp>
        <p:nvSpPr>
          <p:cNvPr id="5" name="Tijdelijke aanduiding voor inhoud 4"/>
          <p:cNvSpPr>
            <a:spLocks noGrp="1"/>
          </p:cNvSpPr>
          <p:nvPr>
            <p:ph idx="1"/>
          </p:nvPr>
        </p:nvSpPr>
        <p:spPr/>
        <p:txBody>
          <a:bodyPr/>
          <a:lstStyle/>
          <a:p>
            <a:pPr marL="361950" indent="-361950">
              <a:spcAft>
                <a:spcPts val="1000"/>
              </a:spcAft>
              <a:buFont typeface="Arial" pitchFamily="34" charset="0"/>
              <a:buChar char="•"/>
              <a:defRPr/>
            </a:pPr>
            <a:r>
              <a:rPr lang="en-US" sz="3000" dirty="0" smtClean="0"/>
              <a:t>Eye tracker: </a:t>
            </a:r>
          </a:p>
          <a:p>
            <a:pPr marL="819150" lvl="5" indent="-361950">
              <a:spcAft>
                <a:spcPts val="1000"/>
              </a:spcAft>
              <a:buFont typeface="Arial" pitchFamily="34" charset="0"/>
              <a:buChar char="•"/>
              <a:defRPr/>
            </a:pPr>
            <a:r>
              <a:rPr lang="en-US" sz="2500" dirty="0" smtClean="0"/>
              <a:t>Mobile Tobii T120</a:t>
            </a:r>
          </a:p>
          <a:p>
            <a:pPr marL="819150" lvl="5" indent="-361950">
              <a:spcAft>
                <a:spcPts val="1000"/>
              </a:spcAft>
              <a:buFont typeface="Arial" pitchFamily="34" charset="0"/>
              <a:buChar char="•"/>
              <a:defRPr/>
            </a:pPr>
            <a:r>
              <a:rPr lang="en-US" sz="2500" dirty="0" smtClean="0"/>
              <a:t>Records movements of both eyes at 60Hz</a:t>
            </a:r>
          </a:p>
          <a:p>
            <a:pPr marL="819150" lvl="5" indent="-361950">
              <a:spcAft>
                <a:spcPts val="1000"/>
              </a:spcAft>
              <a:buFont typeface="Arial" pitchFamily="34" charset="0"/>
              <a:buChar char="•"/>
              <a:defRPr/>
            </a:pPr>
            <a:r>
              <a:rPr lang="en-US" sz="2500" dirty="0" smtClean="0"/>
              <a:t>Connected to two laptops that registered and processed the eye movements </a:t>
            </a:r>
          </a:p>
          <a:p>
            <a:pPr marL="361950" lvl="4" indent="-361950">
              <a:spcAft>
                <a:spcPts val="1000"/>
              </a:spcAft>
              <a:buFont typeface="Arial" pitchFamily="34" charset="0"/>
              <a:buChar char="•"/>
              <a:defRPr/>
            </a:pPr>
            <a:r>
              <a:rPr lang="en-US" sz="3000" dirty="0" smtClean="0">
                <a:cs typeface="Arial"/>
              </a:rPr>
              <a:t>At different locations at Radboud University, </a:t>
            </a:r>
          </a:p>
          <a:p>
            <a:pPr marL="361950" lvl="4" indent="-361950">
              <a:spcAft>
                <a:spcPts val="1000"/>
              </a:spcAft>
              <a:buFont typeface="Arial" pitchFamily="34" charset="0"/>
              <a:buChar char="•"/>
              <a:defRPr/>
            </a:pPr>
            <a:r>
              <a:rPr lang="en-US" sz="3000" dirty="0" smtClean="0">
                <a:cs typeface="Arial"/>
              </a:rPr>
              <a:t>Tested for conditions in terms of space, background noise, and absence of direct sunlight: no differences</a:t>
            </a:r>
          </a:p>
        </p:txBody>
      </p:sp>
      <p:pic>
        <p:nvPicPr>
          <p:cNvPr id="7" name="Picture 2" descr="\\ru.nl\dfs\fm-homedirs\U469035\Documents\docsHK\ba theses\ba theses 2013\info eline de jong\locatie2.JPG"/>
          <p:cNvPicPr>
            <a:picLocks noChangeAspect="1" noChangeArrowheads="1"/>
          </p:cNvPicPr>
          <p:nvPr/>
        </p:nvPicPr>
        <p:blipFill>
          <a:blip r:embed="rId3"/>
          <a:srcRect/>
          <a:stretch>
            <a:fillRect/>
          </a:stretch>
        </p:blipFill>
        <p:spPr bwMode="auto">
          <a:xfrm>
            <a:off x="4054128" y="6200328"/>
            <a:ext cx="4572000" cy="3429000"/>
          </a:xfrm>
          <a:prstGeom prst="rect">
            <a:avLst/>
          </a:prstGeom>
          <a:noFill/>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3"/>
          <p:cNvSpPr>
            <a:spLocks noGrp="1"/>
          </p:cNvSpPr>
          <p:nvPr>
            <p:ph type="title"/>
          </p:nvPr>
        </p:nvSpPr>
        <p:spPr>
          <a:xfrm>
            <a:off x="900113" y="844352"/>
            <a:ext cx="11049000" cy="1054100"/>
          </a:xfrm>
        </p:spPr>
        <p:txBody>
          <a:bodyPr/>
          <a:lstStyle/>
          <a:p>
            <a:r>
              <a:rPr lang="en-US" dirty="0" smtClean="0">
                <a:latin typeface="Arial" pitchFamily="34" charset="0"/>
                <a:ea typeface="ＭＳ Ｐゴシック" pitchFamily="34" charset="-128"/>
                <a:cs typeface="Arial" pitchFamily="34" charset="0"/>
              </a:rPr>
              <a:t>Method</a:t>
            </a:r>
            <a:br>
              <a:rPr lang="en-US" dirty="0" smtClean="0">
                <a:latin typeface="Arial" pitchFamily="34" charset="0"/>
                <a:ea typeface="ＭＳ Ｐゴシック" pitchFamily="34" charset="-128"/>
                <a:cs typeface="Arial" pitchFamily="34" charset="0"/>
              </a:rPr>
            </a:br>
            <a:r>
              <a:rPr lang="en-US" dirty="0" smtClean="0">
                <a:solidFill>
                  <a:schemeClr val="accent6">
                    <a:lumMod val="60000"/>
                    <a:lumOff val="40000"/>
                  </a:schemeClr>
                </a:solidFill>
                <a:latin typeface="Arial" pitchFamily="34" charset="0"/>
                <a:ea typeface="ＭＳ Ｐゴシック" pitchFamily="34" charset="-128"/>
                <a:cs typeface="Arial" pitchFamily="34" charset="0"/>
              </a:rPr>
              <a:t>Processing 1</a:t>
            </a:r>
          </a:p>
        </p:txBody>
      </p:sp>
      <p:sp>
        <p:nvSpPr>
          <p:cNvPr id="5" name="Tijdelijke aanduiding voor inhoud 4"/>
          <p:cNvSpPr>
            <a:spLocks noGrp="1"/>
          </p:cNvSpPr>
          <p:nvPr>
            <p:ph idx="1"/>
          </p:nvPr>
        </p:nvSpPr>
        <p:spPr>
          <a:xfrm>
            <a:off x="900113" y="2070100"/>
            <a:ext cx="11002887" cy="6007100"/>
          </a:xfrm>
        </p:spPr>
        <p:txBody>
          <a:bodyPr/>
          <a:lstStyle/>
          <a:p>
            <a:pPr marL="536575" lvl="4" indent="-536575">
              <a:spcAft>
                <a:spcPts val="1000"/>
              </a:spcAft>
              <a:buFont typeface="Arial" pitchFamily="34" charset="0"/>
              <a:buChar char="•"/>
            </a:pPr>
            <a:r>
              <a:rPr lang="en-US" sz="3000" dirty="0" smtClean="0"/>
              <a:t>Exploring sequences of AOIs (Question 3)</a:t>
            </a:r>
          </a:p>
        </p:txBody>
      </p:sp>
      <p:pic>
        <p:nvPicPr>
          <p:cNvPr id="1027" name="Picture 3"/>
          <p:cNvPicPr>
            <a:picLocks noChangeAspect="1" noChangeArrowheads="1"/>
          </p:cNvPicPr>
          <p:nvPr/>
        </p:nvPicPr>
        <p:blipFill>
          <a:blip r:embed="rId3"/>
          <a:srcRect/>
          <a:stretch>
            <a:fillRect/>
          </a:stretch>
        </p:blipFill>
        <p:spPr bwMode="auto">
          <a:xfrm>
            <a:off x="885776" y="2716560"/>
            <a:ext cx="11151741" cy="446449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3"/>
          <p:cNvSpPr>
            <a:spLocks noGrp="1"/>
          </p:cNvSpPr>
          <p:nvPr>
            <p:ph type="title"/>
          </p:nvPr>
        </p:nvSpPr>
        <p:spPr>
          <a:xfrm>
            <a:off x="900113" y="844352"/>
            <a:ext cx="11049000" cy="1054100"/>
          </a:xfrm>
        </p:spPr>
        <p:txBody>
          <a:bodyPr/>
          <a:lstStyle/>
          <a:p>
            <a:r>
              <a:rPr lang="en-US" dirty="0" smtClean="0">
                <a:latin typeface="Arial" pitchFamily="34" charset="0"/>
                <a:ea typeface="ＭＳ Ｐゴシック" pitchFamily="34" charset="-128"/>
                <a:cs typeface="Arial" pitchFamily="34" charset="0"/>
              </a:rPr>
              <a:t>Method</a:t>
            </a:r>
            <a:br>
              <a:rPr lang="en-US" dirty="0" smtClean="0">
                <a:latin typeface="Arial" pitchFamily="34" charset="0"/>
                <a:ea typeface="ＭＳ Ｐゴシック" pitchFamily="34" charset="-128"/>
                <a:cs typeface="Arial" pitchFamily="34" charset="0"/>
              </a:rPr>
            </a:br>
            <a:r>
              <a:rPr lang="en-US" dirty="0" smtClean="0">
                <a:solidFill>
                  <a:schemeClr val="accent6">
                    <a:lumMod val="60000"/>
                    <a:lumOff val="40000"/>
                  </a:schemeClr>
                </a:solidFill>
                <a:latin typeface="Arial" pitchFamily="34" charset="0"/>
                <a:ea typeface="ＭＳ Ｐゴシック" pitchFamily="34" charset="-128"/>
                <a:cs typeface="Arial" pitchFamily="34" charset="0"/>
              </a:rPr>
              <a:t>Processing 2</a:t>
            </a:r>
          </a:p>
        </p:txBody>
      </p:sp>
      <p:sp>
        <p:nvSpPr>
          <p:cNvPr id="5" name="Tijdelijke aanduiding voor inhoud 4"/>
          <p:cNvSpPr>
            <a:spLocks noGrp="1"/>
          </p:cNvSpPr>
          <p:nvPr>
            <p:ph idx="1"/>
          </p:nvPr>
        </p:nvSpPr>
        <p:spPr>
          <a:xfrm>
            <a:off x="900113" y="2070100"/>
            <a:ext cx="11002887" cy="6007100"/>
          </a:xfrm>
        </p:spPr>
        <p:txBody>
          <a:bodyPr/>
          <a:lstStyle/>
          <a:p>
            <a:pPr marL="536575" lvl="4" indent="-536575">
              <a:spcAft>
                <a:spcPts val="1000"/>
              </a:spcAft>
              <a:buFont typeface="Arial" pitchFamily="34" charset="0"/>
              <a:buChar char="•"/>
            </a:pPr>
            <a:r>
              <a:rPr lang="en-US" sz="3000" dirty="0" smtClean="0"/>
              <a:t>Graphs constructed with time in ms on the y-axis and AOIs in their processed order on the x-axis.</a:t>
            </a:r>
          </a:p>
          <a:p>
            <a:pPr marL="536575" lvl="4" indent="-536575">
              <a:spcAft>
                <a:spcPts val="1000"/>
              </a:spcAft>
              <a:buFont typeface="Arial" pitchFamily="34" charset="0"/>
              <a:buChar char="•"/>
            </a:pPr>
            <a:r>
              <a:rPr lang="en-US" sz="3000" dirty="0" smtClean="0"/>
              <a:t>Considering these viewing patterns which answers did these participants give to Q3, and why?</a:t>
            </a:r>
          </a:p>
        </p:txBody>
      </p:sp>
      <p:pic>
        <p:nvPicPr>
          <p:cNvPr id="4" name="Picture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97744" y="6388968"/>
            <a:ext cx="11750898" cy="2168777"/>
          </a:xfrm>
          <a:prstGeom prst="rect">
            <a:avLst/>
          </a:prstGeom>
        </p:spPr>
      </p:pic>
      <p:pic>
        <p:nvPicPr>
          <p:cNvPr id="6" name="Picture 5"/>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597743" y="4100478"/>
            <a:ext cx="11750898" cy="2168777"/>
          </a:xfrm>
          <a:prstGeom prst="rect">
            <a:avLst/>
          </a:prstGeom>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3"/>
          <p:cNvSpPr>
            <a:spLocks noGrp="1"/>
          </p:cNvSpPr>
          <p:nvPr>
            <p:ph type="title"/>
          </p:nvPr>
        </p:nvSpPr>
        <p:spPr>
          <a:xfrm>
            <a:off x="900113" y="844352"/>
            <a:ext cx="11049000" cy="1054100"/>
          </a:xfrm>
        </p:spPr>
        <p:txBody>
          <a:bodyPr/>
          <a:lstStyle/>
          <a:p>
            <a:r>
              <a:rPr lang="en-US" dirty="0" smtClean="0">
                <a:latin typeface="Arial" pitchFamily="34" charset="0"/>
                <a:ea typeface="ＭＳ Ｐゴシック" pitchFamily="34" charset="-128"/>
                <a:cs typeface="Arial" pitchFamily="34" charset="0"/>
              </a:rPr>
              <a:t>Results: descriptives</a:t>
            </a:r>
            <a:br>
              <a:rPr lang="en-US" dirty="0" smtClean="0">
                <a:latin typeface="Arial" pitchFamily="34" charset="0"/>
                <a:ea typeface="ＭＳ Ｐゴシック" pitchFamily="34" charset="-128"/>
                <a:cs typeface="Arial" pitchFamily="34" charset="0"/>
              </a:rPr>
            </a:br>
            <a:r>
              <a:rPr lang="en-US" dirty="0" smtClean="0">
                <a:solidFill>
                  <a:schemeClr val="accent6">
                    <a:lumMod val="60000"/>
                    <a:lumOff val="40000"/>
                  </a:schemeClr>
                </a:solidFill>
                <a:latin typeface="Arial" pitchFamily="34" charset="0"/>
                <a:ea typeface="ＭＳ Ｐゴシック" pitchFamily="34" charset="-128"/>
                <a:cs typeface="Arial" pitchFamily="34" charset="0"/>
              </a:rPr>
              <a:t>Viewing behavior</a:t>
            </a:r>
          </a:p>
        </p:txBody>
      </p:sp>
      <p:sp>
        <p:nvSpPr>
          <p:cNvPr id="5" name="Tijdelijke aanduiding voor inhoud 4"/>
          <p:cNvSpPr>
            <a:spLocks noGrp="1"/>
          </p:cNvSpPr>
          <p:nvPr>
            <p:ph idx="1"/>
          </p:nvPr>
        </p:nvSpPr>
        <p:spPr>
          <a:xfrm>
            <a:off x="900113" y="2070100"/>
            <a:ext cx="11002887" cy="6007100"/>
          </a:xfrm>
        </p:spPr>
        <p:txBody>
          <a:bodyPr/>
          <a:lstStyle/>
          <a:p>
            <a:pPr marL="536575" lvl="4" indent="-536575">
              <a:spcAft>
                <a:spcPts val="1000"/>
              </a:spcAft>
              <a:buFont typeface="Arial" pitchFamily="34" charset="0"/>
              <a:buChar char="•"/>
            </a:pPr>
            <a:r>
              <a:rPr lang="en-US" sz="3000" dirty="0" smtClean="0"/>
              <a:t>Number of viewing cycles per question</a:t>
            </a:r>
          </a:p>
          <a:p>
            <a:pPr marL="1450975" lvl="6" indent="-536575">
              <a:spcAft>
                <a:spcPts val="1000"/>
              </a:spcAft>
            </a:pPr>
            <a:r>
              <a:rPr lang="nl-NL" sz="2500" dirty="0" smtClean="0"/>
              <a:t>Q	M		SD</a:t>
            </a:r>
          </a:p>
          <a:p>
            <a:pPr marL="1450975" lvl="6" indent="-536575">
              <a:spcAft>
                <a:spcPts val="1000"/>
              </a:spcAft>
            </a:pPr>
            <a:r>
              <a:rPr lang="nl-NL" sz="2500" dirty="0" smtClean="0"/>
              <a:t>1	2.13	1.04</a:t>
            </a:r>
          </a:p>
          <a:p>
            <a:pPr marL="1450975" lvl="6" indent="-536575">
              <a:spcAft>
                <a:spcPts val="1000"/>
              </a:spcAft>
            </a:pPr>
            <a:r>
              <a:rPr lang="nl-NL" sz="2500" dirty="0" smtClean="0"/>
              <a:t>2	2.05	1.56</a:t>
            </a:r>
          </a:p>
          <a:p>
            <a:pPr marL="1450975" lvl="6" indent="-536575">
              <a:spcAft>
                <a:spcPts val="1000"/>
              </a:spcAft>
            </a:pPr>
            <a:r>
              <a:rPr lang="nl-NL" sz="2500" dirty="0" smtClean="0"/>
              <a:t>3	2.21	1.38</a:t>
            </a:r>
          </a:p>
          <a:p>
            <a:pPr marL="1450975" lvl="6" indent="-536575">
              <a:spcAft>
                <a:spcPts val="1000"/>
              </a:spcAft>
              <a:buAutoNum type="arabicPlain" startAt="4"/>
            </a:pPr>
            <a:r>
              <a:rPr lang="nl-NL" sz="2500" dirty="0" smtClean="0"/>
              <a:t>2.32	1.34</a:t>
            </a:r>
          </a:p>
          <a:p>
            <a:pPr marL="536575" lvl="4" indent="-536575">
              <a:spcAft>
                <a:spcPts val="1000"/>
              </a:spcAft>
              <a:buFont typeface="Arial" pitchFamily="34" charset="0"/>
              <a:buChar char="•"/>
            </a:pPr>
            <a:r>
              <a:rPr lang="en-US" sz="3000" dirty="0" smtClean="0"/>
              <a:t>Total time per question</a:t>
            </a:r>
          </a:p>
          <a:p>
            <a:pPr marL="1450975" lvl="6" indent="-536575">
              <a:spcAft>
                <a:spcPts val="1000"/>
              </a:spcAft>
            </a:pPr>
            <a:r>
              <a:rPr lang="nl-NL" sz="2500" dirty="0" smtClean="0"/>
              <a:t>Q	M		SD</a:t>
            </a:r>
          </a:p>
          <a:p>
            <a:pPr marL="1450975" lvl="6" indent="-536575">
              <a:spcAft>
                <a:spcPts val="1000"/>
              </a:spcAft>
            </a:pPr>
            <a:r>
              <a:rPr lang="nl-NL" sz="2500" dirty="0" smtClean="0"/>
              <a:t>1	21419	6348</a:t>
            </a:r>
          </a:p>
          <a:p>
            <a:pPr marL="1450975" lvl="6" indent="-536575">
              <a:spcAft>
                <a:spcPts val="1000"/>
              </a:spcAft>
            </a:pPr>
            <a:r>
              <a:rPr lang="nl-NL" sz="2500" dirty="0" smtClean="0"/>
              <a:t>2	16631	9275</a:t>
            </a:r>
          </a:p>
          <a:p>
            <a:pPr marL="1450975" lvl="6" indent="-536575">
              <a:spcAft>
                <a:spcPts val="1000"/>
              </a:spcAft>
            </a:pPr>
            <a:r>
              <a:rPr lang="nl-NL" sz="2500" dirty="0" smtClean="0"/>
              <a:t>3	23778	11755</a:t>
            </a:r>
          </a:p>
          <a:p>
            <a:pPr marL="1450975" lvl="6" indent="-536575">
              <a:spcAft>
                <a:spcPts val="1000"/>
              </a:spcAft>
            </a:pPr>
            <a:r>
              <a:rPr lang="nl-NL" sz="2500" dirty="0" smtClean="0"/>
              <a:t>4	20842	11873</a:t>
            </a:r>
          </a:p>
        </p:txBody>
      </p:sp>
      <p:pic>
        <p:nvPicPr>
          <p:cNvPr id="6147" name="Picture 3"/>
          <p:cNvPicPr>
            <a:picLocks noChangeAspect="1" noChangeArrowheads="1"/>
          </p:cNvPicPr>
          <p:nvPr/>
        </p:nvPicPr>
        <p:blipFill>
          <a:blip r:embed="rId3"/>
          <a:srcRect/>
          <a:stretch>
            <a:fillRect/>
          </a:stretch>
        </p:blipFill>
        <p:spPr bwMode="auto">
          <a:xfrm>
            <a:off x="5494288" y="2740516"/>
            <a:ext cx="4193857" cy="3360420"/>
          </a:xfrm>
          <a:prstGeom prst="rect">
            <a:avLst/>
          </a:prstGeom>
          <a:noFill/>
          <a:ln w="9525">
            <a:noFill/>
            <a:miter lim="800000"/>
            <a:headEnd/>
            <a:tailEnd/>
          </a:ln>
          <a:effectLst/>
        </p:spPr>
      </p:pic>
      <p:pic>
        <p:nvPicPr>
          <p:cNvPr id="6150" name="Picture 6"/>
          <p:cNvPicPr>
            <a:picLocks noChangeAspect="1" noChangeArrowheads="1"/>
          </p:cNvPicPr>
          <p:nvPr/>
        </p:nvPicPr>
        <p:blipFill>
          <a:blip r:embed="rId4"/>
          <a:srcRect/>
          <a:stretch>
            <a:fillRect/>
          </a:stretch>
        </p:blipFill>
        <p:spPr bwMode="auto">
          <a:xfrm>
            <a:off x="5278264" y="6244952"/>
            <a:ext cx="4193857" cy="336042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3"/>
          <p:cNvSpPr>
            <a:spLocks noGrp="1"/>
          </p:cNvSpPr>
          <p:nvPr>
            <p:ph type="title"/>
          </p:nvPr>
        </p:nvSpPr>
        <p:spPr>
          <a:xfrm>
            <a:off x="900113" y="844352"/>
            <a:ext cx="11049000" cy="1054100"/>
          </a:xfrm>
        </p:spPr>
        <p:txBody>
          <a:bodyPr/>
          <a:lstStyle/>
          <a:p>
            <a:r>
              <a:rPr lang="en-US" dirty="0" smtClean="0">
                <a:latin typeface="Arial" pitchFamily="34" charset="0"/>
                <a:ea typeface="ＭＳ Ｐゴシック" pitchFamily="34" charset="-128"/>
                <a:cs typeface="Arial" pitchFamily="34" charset="0"/>
              </a:rPr>
              <a:t>Introduction</a:t>
            </a:r>
          </a:p>
        </p:txBody>
      </p:sp>
      <p:sp>
        <p:nvSpPr>
          <p:cNvPr id="5" name="Tijdelijke aanduiding voor inhoud 4"/>
          <p:cNvSpPr>
            <a:spLocks noGrp="1"/>
          </p:cNvSpPr>
          <p:nvPr>
            <p:ph idx="1"/>
          </p:nvPr>
        </p:nvSpPr>
        <p:spPr/>
        <p:txBody>
          <a:bodyPr/>
          <a:lstStyle/>
          <a:p>
            <a:pPr marL="536575" indent="-536575">
              <a:spcAft>
                <a:spcPts val="1000"/>
              </a:spcAft>
              <a:buFont typeface="Arial" pitchFamily="34" charset="0"/>
              <a:buChar char="•"/>
              <a:defRPr/>
            </a:pPr>
            <a:r>
              <a:rPr lang="en-US" sz="2800" dirty="0" smtClean="0"/>
              <a:t>Previous research on systems thinking inventory tasks, such </a:t>
            </a:r>
            <a:r>
              <a:rPr lang="en-US" sz="2800" dirty="0" smtClean="0"/>
              <a:t>as the </a:t>
            </a:r>
            <a:r>
              <a:rPr lang="en-US" sz="2800" dirty="0" smtClean="0"/>
              <a:t>Department Store </a:t>
            </a:r>
            <a:r>
              <a:rPr lang="en-US" sz="2800" dirty="0" smtClean="0"/>
              <a:t>Task </a:t>
            </a:r>
            <a:endParaRPr lang="en-US" sz="2800" dirty="0" smtClean="0"/>
          </a:p>
        </p:txBody>
      </p:sp>
      <p:pic>
        <p:nvPicPr>
          <p:cNvPr id="2050" name="Picture 2"/>
          <p:cNvPicPr>
            <a:picLocks noChangeAspect="1" noChangeArrowheads="1"/>
          </p:cNvPicPr>
          <p:nvPr/>
        </p:nvPicPr>
        <p:blipFill>
          <a:blip r:embed="rId3"/>
          <a:srcRect t="5934" b="31055"/>
          <a:stretch>
            <a:fillRect/>
          </a:stretch>
        </p:blipFill>
        <p:spPr bwMode="auto">
          <a:xfrm>
            <a:off x="77922" y="3996298"/>
            <a:ext cx="6983640" cy="3400782"/>
          </a:xfrm>
          <a:prstGeom prst="rect">
            <a:avLst/>
          </a:prstGeom>
          <a:noFill/>
          <a:ln w="9525">
            <a:noFill/>
            <a:miter lim="800000"/>
            <a:headEnd/>
            <a:tailEnd/>
          </a:ln>
        </p:spPr>
      </p:pic>
      <p:pic>
        <p:nvPicPr>
          <p:cNvPr id="1026" name="Picture 2"/>
          <p:cNvPicPr>
            <a:picLocks noChangeAspect="1" noChangeArrowheads="1"/>
          </p:cNvPicPr>
          <p:nvPr/>
        </p:nvPicPr>
        <p:blipFill>
          <a:blip r:embed="rId4"/>
          <a:srcRect t="3536"/>
          <a:stretch>
            <a:fillRect/>
          </a:stretch>
        </p:blipFill>
        <p:spPr bwMode="auto">
          <a:xfrm>
            <a:off x="7061562" y="4156720"/>
            <a:ext cx="5832648" cy="345638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3"/>
          <p:cNvSpPr>
            <a:spLocks noGrp="1"/>
          </p:cNvSpPr>
          <p:nvPr>
            <p:ph type="title"/>
          </p:nvPr>
        </p:nvSpPr>
        <p:spPr>
          <a:xfrm>
            <a:off x="900113" y="844352"/>
            <a:ext cx="11049000" cy="1054100"/>
          </a:xfrm>
        </p:spPr>
        <p:txBody>
          <a:bodyPr/>
          <a:lstStyle/>
          <a:p>
            <a:r>
              <a:rPr lang="en-US" dirty="0" smtClean="0">
                <a:latin typeface="Arial" pitchFamily="34" charset="0"/>
                <a:ea typeface="ＭＳ Ｐゴシック" pitchFamily="34" charset="-128"/>
                <a:cs typeface="Arial" pitchFamily="34" charset="0"/>
              </a:rPr>
              <a:t>Method</a:t>
            </a:r>
            <a:br>
              <a:rPr lang="en-US" dirty="0" smtClean="0">
                <a:latin typeface="Arial" pitchFamily="34" charset="0"/>
                <a:ea typeface="ＭＳ Ｐゴシック" pitchFamily="34" charset="-128"/>
                <a:cs typeface="Arial" pitchFamily="34" charset="0"/>
              </a:rPr>
            </a:br>
            <a:r>
              <a:rPr lang="en-US" dirty="0" smtClean="0">
                <a:solidFill>
                  <a:schemeClr val="accent6">
                    <a:lumMod val="60000"/>
                    <a:lumOff val="40000"/>
                  </a:schemeClr>
                </a:solidFill>
                <a:latin typeface="Arial" pitchFamily="34" charset="0"/>
                <a:ea typeface="ＭＳ Ｐゴシック" pitchFamily="34" charset="-128"/>
                <a:cs typeface="Arial" pitchFamily="34" charset="0"/>
              </a:rPr>
              <a:t>Cleaning</a:t>
            </a:r>
          </a:p>
        </p:txBody>
      </p:sp>
      <p:sp>
        <p:nvSpPr>
          <p:cNvPr id="5" name="Tijdelijke aanduiding voor inhoud 4"/>
          <p:cNvSpPr>
            <a:spLocks noGrp="1"/>
          </p:cNvSpPr>
          <p:nvPr>
            <p:ph idx="1"/>
          </p:nvPr>
        </p:nvSpPr>
        <p:spPr>
          <a:xfrm>
            <a:off x="900113" y="2070100"/>
            <a:ext cx="11002887" cy="6007100"/>
          </a:xfrm>
        </p:spPr>
        <p:txBody>
          <a:bodyPr/>
          <a:lstStyle/>
          <a:p>
            <a:pPr marL="536575" lvl="4" indent="-536575">
              <a:spcAft>
                <a:spcPts val="1000"/>
              </a:spcAft>
              <a:buFont typeface="Arial" pitchFamily="34" charset="0"/>
              <a:buChar char="•"/>
            </a:pPr>
            <a:r>
              <a:rPr lang="en-US" sz="3000" dirty="0" err="1" smtClean="0"/>
              <a:t>OutsideAOIs</a:t>
            </a:r>
            <a:endParaRPr lang="en-US" sz="3000" dirty="0" smtClean="0"/>
          </a:p>
          <a:p>
            <a:pPr marL="536575" lvl="4" indent="-536575">
              <a:spcAft>
                <a:spcPts val="1000"/>
              </a:spcAft>
              <a:buFont typeface="Arial" pitchFamily="34" charset="0"/>
              <a:buChar char="•"/>
            </a:pPr>
            <a:r>
              <a:rPr lang="en-US" sz="3000" dirty="0" smtClean="0"/>
              <a:t>LOSS </a:t>
            </a:r>
          </a:p>
          <a:p>
            <a:pPr marL="536575" lvl="4" indent="-536575">
              <a:spcAft>
                <a:spcPts val="1000"/>
              </a:spcAft>
              <a:buFont typeface="Arial" pitchFamily="34" charset="0"/>
              <a:buChar char="•"/>
            </a:pPr>
            <a:r>
              <a:rPr lang="en-US" sz="3000" dirty="0" smtClean="0"/>
              <a:t>Summation of alternations</a:t>
            </a:r>
          </a:p>
          <a:p>
            <a:pPr marL="536575" lvl="4" indent="-536575">
              <a:spcAft>
                <a:spcPts val="1000"/>
              </a:spcAft>
              <a:buFont typeface="Arial" pitchFamily="34" charset="0"/>
              <a:buChar char="•"/>
            </a:pPr>
            <a:r>
              <a:rPr lang="en-US" sz="3000" dirty="0" smtClean="0"/>
              <a:t>Threshold 350 ms</a:t>
            </a:r>
          </a:p>
          <a:p>
            <a:pPr marL="536575" lvl="4" indent="-536575">
              <a:spcAft>
                <a:spcPts val="1000"/>
              </a:spcAft>
              <a:buFont typeface="Arial" pitchFamily="34" charset="0"/>
              <a:buChar char="•"/>
            </a:pPr>
            <a:endParaRPr lang="en-US" sz="3000" dirty="0" smtClean="0"/>
          </a:p>
        </p:txBody>
      </p:sp>
      <p:pic>
        <p:nvPicPr>
          <p:cNvPr id="5122" name="Picture 2"/>
          <p:cNvPicPr>
            <a:picLocks noChangeAspect="1" noChangeArrowheads="1"/>
          </p:cNvPicPr>
          <p:nvPr/>
        </p:nvPicPr>
        <p:blipFill>
          <a:blip r:embed="rId3"/>
          <a:srcRect/>
          <a:stretch>
            <a:fillRect/>
          </a:stretch>
        </p:blipFill>
        <p:spPr bwMode="auto">
          <a:xfrm>
            <a:off x="3406056" y="4372744"/>
            <a:ext cx="9505950" cy="53530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3"/>
          <p:cNvSpPr>
            <a:spLocks noGrp="1"/>
          </p:cNvSpPr>
          <p:nvPr>
            <p:ph type="title"/>
          </p:nvPr>
        </p:nvSpPr>
        <p:spPr>
          <a:xfrm>
            <a:off x="900113" y="844352"/>
            <a:ext cx="11049000" cy="1054100"/>
          </a:xfrm>
        </p:spPr>
        <p:txBody>
          <a:bodyPr/>
          <a:lstStyle/>
          <a:p>
            <a:r>
              <a:rPr lang="en-US" dirty="0" smtClean="0">
                <a:latin typeface="Arial" pitchFamily="34" charset="0"/>
                <a:ea typeface="ＭＳ Ｐゴシック" pitchFamily="34" charset="-128"/>
                <a:cs typeface="Arial" pitchFamily="34" charset="0"/>
              </a:rPr>
              <a:t>Method</a:t>
            </a:r>
            <a:br>
              <a:rPr lang="en-US" dirty="0" smtClean="0">
                <a:latin typeface="Arial" pitchFamily="34" charset="0"/>
                <a:ea typeface="ＭＳ Ｐゴシック" pitchFamily="34" charset="-128"/>
                <a:cs typeface="Arial" pitchFamily="34" charset="0"/>
              </a:rPr>
            </a:br>
            <a:r>
              <a:rPr lang="en-US" dirty="0" smtClean="0">
                <a:solidFill>
                  <a:schemeClr val="accent6">
                    <a:lumMod val="60000"/>
                    <a:lumOff val="40000"/>
                  </a:schemeClr>
                </a:solidFill>
                <a:latin typeface="Arial" pitchFamily="34" charset="0"/>
                <a:ea typeface="ＭＳ Ｐゴシック" pitchFamily="34" charset="-128"/>
                <a:cs typeface="Arial" pitchFamily="34" charset="0"/>
              </a:rPr>
              <a:t>Iterative approach</a:t>
            </a:r>
          </a:p>
        </p:txBody>
      </p:sp>
      <p:sp>
        <p:nvSpPr>
          <p:cNvPr id="5" name="Tijdelijke aanduiding voor inhoud 4"/>
          <p:cNvSpPr>
            <a:spLocks noGrp="1"/>
          </p:cNvSpPr>
          <p:nvPr>
            <p:ph idx="1"/>
          </p:nvPr>
        </p:nvSpPr>
        <p:spPr>
          <a:xfrm>
            <a:off x="900113" y="2110060"/>
            <a:ext cx="11002887" cy="6007100"/>
          </a:xfrm>
        </p:spPr>
        <p:txBody>
          <a:bodyPr/>
          <a:lstStyle/>
          <a:p>
            <a:pPr marL="536575" lvl="4" indent="-536575">
              <a:spcAft>
                <a:spcPts val="1000"/>
              </a:spcAft>
              <a:buFont typeface="Arial" pitchFamily="34" charset="0"/>
              <a:buChar char="•"/>
            </a:pPr>
            <a:r>
              <a:rPr lang="en-US" sz="3000" dirty="0" smtClean="0"/>
              <a:t>Answering behavior resulted in four different groups</a:t>
            </a:r>
          </a:p>
          <a:p>
            <a:pPr marL="536575" lvl="4" indent="-536575">
              <a:spcAft>
                <a:spcPts val="1000"/>
              </a:spcAft>
              <a:buFont typeface="Arial" pitchFamily="34" charset="0"/>
              <a:buChar char="•"/>
            </a:pPr>
            <a:r>
              <a:rPr lang="en-US" sz="3000" dirty="0" smtClean="0"/>
              <a:t>Groups formed basis for hypotheses on frequency, duration,  cycle, temporal location, global</a:t>
            </a:r>
          </a:p>
          <a:p>
            <a:pPr marL="536575" lvl="4" indent="-536575">
              <a:spcAft>
                <a:spcPts val="1000"/>
              </a:spcAft>
              <a:buFont typeface="Arial" pitchFamily="34" charset="0"/>
              <a:buChar char="•"/>
            </a:pPr>
            <a:r>
              <a:rPr lang="nl-NL" sz="3000" dirty="0" err="1" smtClean="0"/>
              <a:t>Sequential</a:t>
            </a:r>
            <a:r>
              <a:rPr lang="nl-NL" sz="3000" dirty="0" smtClean="0"/>
              <a:t> </a:t>
            </a:r>
            <a:r>
              <a:rPr lang="nl-NL" sz="3000" dirty="0" err="1" smtClean="0"/>
              <a:t>analysis</a:t>
            </a:r>
            <a:r>
              <a:rPr lang="nl-NL" sz="3000" dirty="0" smtClean="0"/>
              <a:t> </a:t>
            </a:r>
            <a:r>
              <a:rPr lang="nl-NL" sz="3000" dirty="0" err="1" smtClean="0"/>
              <a:t>based</a:t>
            </a:r>
            <a:r>
              <a:rPr lang="nl-NL" sz="3000" dirty="0" smtClean="0"/>
              <a:t> on Poole and </a:t>
            </a:r>
            <a:r>
              <a:rPr lang="nl-NL" sz="3000" dirty="0" err="1" smtClean="0"/>
              <a:t>Roth</a:t>
            </a:r>
            <a:r>
              <a:rPr lang="nl-NL" sz="3000" dirty="0" smtClean="0"/>
              <a:t> (1989) </a:t>
            </a:r>
            <a:r>
              <a:rPr lang="nl-NL" sz="3000" dirty="0" smtClean="0">
                <a:sym typeface="Wingdings" pitchFamily="2" charset="2"/>
              </a:rPr>
              <a:t> is dit de correcte term NEE op zoek naar een andere + theorie om in te bedden.</a:t>
            </a:r>
            <a:endParaRPr lang="en-US" sz="2500" dirty="0" smtClean="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3"/>
          <p:cNvSpPr>
            <a:spLocks noGrp="1"/>
          </p:cNvSpPr>
          <p:nvPr>
            <p:ph type="title"/>
          </p:nvPr>
        </p:nvSpPr>
        <p:spPr>
          <a:xfrm>
            <a:off x="900113" y="844352"/>
            <a:ext cx="11049000" cy="1054100"/>
          </a:xfrm>
        </p:spPr>
        <p:txBody>
          <a:bodyPr/>
          <a:lstStyle/>
          <a:p>
            <a:r>
              <a:rPr lang="en-US" dirty="0" smtClean="0">
                <a:latin typeface="Arial" pitchFamily="34" charset="0"/>
                <a:ea typeface="ＭＳ Ｐゴシック" pitchFamily="34" charset="-128"/>
                <a:cs typeface="Arial" pitchFamily="34" charset="0"/>
              </a:rPr>
              <a:t>Results: </a:t>
            </a:r>
            <a:r>
              <a:rPr lang="en-US" dirty="0" smtClean="0">
                <a:solidFill>
                  <a:schemeClr val="accent6">
                    <a:lumMod val="60000"/>
                    <a:lumOff val="40000"/>
                  </a:schemeClr>
                </a:solidFill>
                <a:latin typeface="Arial" pitchFamily="34" charset="0"/>
                <a:ea typeface="ＭＳ Ｐゴシック" pitchFamily="34" charset="-128"/>
                <a:cs typeface="Arial" pitchFamily="34" charset="0"/>
              </a:rPr>
              <a:t>Viewing behavior, frequencies</a:t>
            </a:r>
            <a:endParaRPr lang="en-US" dirty="0" smtClean="0">
              <a:latin typeface="Arial" pitchFamily="34" charset="0"/>
              <a:ea typeface="ＭＳ Ｐゴシック" pitchFamily="34" charset="-128"/>
              <a:cs typeface="Arial" pitchFamily="34" charset="0"/>
            </a:endParaRPr>
          </a:p>
        </p:txBody>
      </p:sp>
      <p:sp>
        <p:nvSpPr>
          <p:cNvPr id="5" name="Tijdelijke aanduiding voor inhoud 4"/>
          <p:cNvSpPr>
            <a:spLocks noGrp="1"/>
          </p:cNvSpPr>
          <p:nvPr>
            <p:ph idx="1"/>
          </p:nvPr>
        </p:nvSpPr>
        <p:spPr>
          <a:xfrm>
            <a:off x="900113" y="2070100"/>
            <a:ext cx="11002887" cy="6007100"/>
          </a:xfrm>
        </p:spPr>
        <p:txBody>
          <a:bodyPr/>
          <a:lstStyle/>
          <a:p>
            <a:pPr marL="536575" lvl="4" indent="-536575">
              <a:spcAft>
                <a:spcPts val="1000"/>
              </a:spcAft>
            </a:pPr>
            <a:r>
              <a:rPr lang="en-US" sz="3000" dirty="0" smtClean="0"/>
              <a:t>Correct answers</a:t>
            </a:r>
          </a:p>
          <a:p>
            <a:pPr marL="536575" lvl="4" indent="-536575">
              <a:spcAft>
                <a:spcPts val="1000"/>
              </a:spcAft>
              <a:buFont typeface="Arial" pitchFamily="34" charset="0"/>
              <a:buChar char="•"/>
            </a:pPr>
            <a:r>
              <a:rPr lang="en-US" sz="3000" dirty="0" smtClean="0"/>
              <a:t>H1a: Q3 frequency AOI ‘intersection’ group </a:t>
            </a:r>
            <a:r>
              <a:rPr lang="en-US" sz="3000" dirty="0" smtClean="0">
                <a:solidFill>
                  <a:srgbClr val="008000"/>
                </a:solidFill>
              </a:rPr>
              <a:t>1</a:t>
            </a:r>
            <a:r>
              <a:rPr lang="en-US" sz="3000" dirty="0" smtClean="0">
                <a:solidFill>
                  <a:srgbClr val="660066"/>
                </a:solidFill>
              </a:rPr>
              <a:t> </a:t>
            </a:r>
            <a:r>
              <a:rPr lang="en-US" sz="3000" dirty="0" smtClean="0"/>
              <a:t>&gt; groups </a:t>
            </a:r>
            <a:r>
              <a:rPr lang="en-US" sz="3000" dirty="0" smtClean="0">
                <a:solidFill>
                  <a:srgbClr val="660066"/>
                </a:solidFill>
              </a:rPr>
              <a:t>2</a:t>
            </a:r>
            <a:r>
              <a:rPr lang="en-US" sz="3000" dirty="0" smtClean="0"/>
              <a:t>, </a:t>
            </a:r>
            <a:r>
              <a:rPr lang="en-US" sz="3000" dirty="0" smtClean="0">
                <a:solidFill>
                  <a:srgbClr val="0089B9"/>
                </a:solidFill>
              </a:rPr>
              <a:t>3</a:t>
            </a:r>
            <a:r>
              <a:rPr lang="en-US" sz="3000" dirty="0" smtClean="0"/>
              <a:t>, 4</a:t>
            </a:r>
            <a:endParaRPr lang="en-US" dirty="0" smtClean="0"/>
          </a:p>
          <a:p>
            <a:pPr marL="993775" lvl="5" indent="-536575">
              <a:spcAft>
                <a:spcPts val="1000"/>
              </a:spcAft>
              <a:buFont typeface="Arial" pitchFamily="34" charset="0"/>
              <a:buChar char="•"/>
            </a:pPr>
            <a:r>
              <a:rPr lang="en-US" sz="2500" dirty="0" smtClean="0">
                <a:solidFill>
                  <a:schemeClr val="accent6">
                    <a:lumMod val="60000"/>
                    <a:lumOff val="40000"/>
                  </a:schemeClr>
                </a:solidFill>
                <a:latin typeface="Arial" pitchFamily="34" charset="0"/>
                <a:ea typeface="ＭＳ Ｐゴシック" pitchFamily="34" charset="-128"/>
                <a:cs typeface="Arial" pitchFamily="34" charset="0"/>
              </a:rPr>
              <a:t>partial evidence: group 1 (M = 4.86) &gt; group 3 (M = 1.86)</a:t>
            </a:r>
          </a:p>
          <a:p>
            <a:pPr marL="536575" lvl="4" indent="-536575">
              <a:spcAft>
                <a:spcPts val="1000"/>
              </a:spcAft>
              <a:buFont typeface="Arial" pitchFamily="34" charset="0"/>
              <a:buChar char="•"/>
            </a:pPr>
            <a:r>
              <a:rPr lang="en-US" sz="3000" dirty="0" smtClean="0"/>
              <a:t>H1b: Q4 frequency AOI ‘t30’ group </a:t>
            </a:r>
            <a:r>
              <a:rPr lang="en-US" sz="3000" dirty="0" smtClean="0">
                <a:solidFill>
                  <a:srgbClr val="008000"/>
                </a:solidFill>
              </a:rPr>
              <a:t>1 </a:t>
            </a:r>
            <a:r>
              <a:rPr lang="en-US" sz="3000" dirty="0" smtClean="0"/>
              <a:t>&gt; groups </a:t>
            </a:r>
            <a:r>
              <a:rPr lang="en-US" sz="3000" dirty="0" smtClean="0">
                <a:solidFill>
                  <a:srgbClr val="660066"/>
                </a:solidFill>
              </a:rPr>
              <a:t>2</a:t>
            </a:r>
            <a:r>
              <a:rPr lang="en-US" sz="3000" dirty="0" smtClean="0"/>
              <a:t>, </a:t>
            </a:r>
            <a:r>
              <a:rPr lang="en-US" sz="3000" dirty="0" smtClean="0">
                <a:solidFill>
                  <a:srgbClr val="0089B9"/>
                </a:solidFill>
              </a:rPr>
              <a:t>3</a:t>
            </a:r>
            <a:r>
              <a:rPr lang="en-US" sz="3000" dirty="0" smtClean="0"/>
              <a:t>, 4</a:t>
            </a:r>
          </a:p>
          <a:p>
            <a:pPr marL="993775" lvl="5" indent="-536575">
              <a:spcAft>
                <a:spcPts val="1000"/>
              </a:spcAft>
              <a:buFont typeface="Arial" pitchFamily="34" charset="0"/>
              <a:buChar char="•"/>
            </a:pPr>
            <a:r>
              <a:rPr lang="en-US" sz="2500" dirty="0" smtClean="0">
                <a:solidFill>
                  <a:schemeClr val="accent6">
                    <a:lumMod val="60000"/>
                    <a:lumOff val="40000"/>
                  </a:schemeClr>
                </a:solidFill>
                <a:latin typeface="Arial" pitchFamily="34" charset="0"/>
                <a:ea typeface="ＭＳ Ｐゴシック" pitchFamily="34" charset="-128"/>
                <a:cs typeface="Arial" pitchFamily="34" charset="0"/>
              </a:rPr>
              <a:t>evidence: group 1 (M = 2.71) &gt; groups 2, 3, 4 (Ms = 0.17, 0.21, 0.45)</a:t>
            </a:r>
          </a:p>
          <a:p>
            <a:pPr marL="536575" lvl="4" indent="-536575">
              <a:spcAft>
                <a:spcPts val="1000"/>
              </a:spcAft>
            </a:pPr>
            <a:endParaRPr lang="en-US" sz="3000" dirty="0" smtClean="0"/>
          </a:p>
          <a:p>
            <a:pPr marL="536575" lvl="4" indent="-536575">
              <a:spcAft>
                <a:spcPts val="1000"/>
              </a:spcAft>
            </a:pPr>
            <a:r>
              <a:rPr lang="en-US" sz="3000" dirty="0" smtClean="0"/>
              <a:t>Correlation heuristic</a:t>
            </a:r>
          </a:p>
          <a:p>
            <a:pPr marL="536575" lvl="4" indent="-536575">
              <a:spcAft>
                <a:spcPts val="1000"/>
              </a:spcAft>
              <a:buFont typeface="Arial" pitchFamily="34" charset="0"/>
              <a:buChar char="•"/>
            </a:pPr>
            <a:r>
              <a:rPr lang="en-US" sz="3000" dirty="0" smtClean="0"/>
              <a:t>H2a: Q3 frequency AOI ‘t8’ group </a:t>
            </a:r>
            <a:r>
              <a:rPr lang="en-US" sz="3000" dirty="0" smtClean="0">
                <a:solidFill>
                  <a:srgbClr val="660066"/>
                </a:solidFill>
              </a:rPr>
              <a:t>2</a:t>
            </a:r>
            <a:r>
              <a:rPr lang="en-US" sz="3000" dirty="0" smtClean="0"/>
              <a:t> &gt; groups </a:t>
            </a:r>
            <a:r>
              <a:rPr lang="en-US" sz="3000" dirty="0" smtClean="0">
                <a:solidFill>
                  <a:srgbClr val="008000"/>
                </a:solidFill>
              </a:rPr>
              <a:t>1</a:t>
            </a:r>
            <a:r>
              <a:rPr lang="en-US" sz="3000" dirty="0" smtClean="0"/>
              <a:t>, </a:t>
            </a:r>
            <a:r>
              <a:rPr lang="en-US" sz="3000" dirty="0" smtClean="0">
                <a:solidFill>
                  <a:srgbClr val="0089B9"/>
                </a:solidFill>
              </a:rPr>
              <a:t>3</a:t>
            </a:r>
            <a:r>
              <a:rPr lang="en-US" sz="3000" dirty="0" smtClean="0"/>
              <a:t>, 4</a:t>
            </a:r>
          </a:p>
          <a:p>
            <a:pPr marL="993775" lvl="5" indent="-536575">
              <a:spcAft>
                <a:spcPts val="1000"/>
              </a:spcAft>
              <a:buFont typeface="Arial" pitchFamily="34" charset="0"/>
              <a:buChar char="•"/>
            </a:pPr>
            <a:r>
              <a:rPr lang="en-US" sz="2500" dirty="0" smtClean="0">
                <a:solidFill>
                  <a:schemeClr val="accent6">
                    <a:lumMod val="60000"/>
                    <a:lumOff val="40000"/>
                  </a:schemeClr>
                </a:solidFill>
                <a:latin typeface="Arial" pitchFamily="34" charset="0"/>
                <a:ea typeface="ＭＳ Ｐゴシック" pitchFamily="34" charset="-128"/>
                <a:cs typeface="Arial" pitchFamily="34" charset="0"/>
              </a:rPr>
              <a:t>evidence: group 2 (M = 3.83) &gt; groups 1, 3, 4 (Ms = 1.86, 1.43, 1.73)</a:t>
            </a:r>
          </a:p>
          <a:p>
            <a:pPr marL="536575" lvl="4" indent="-536575">
              <a:spcAft>
                <a:spcPts val="1000"/>
              </a:spcAft>
              <a:buFont typeface="Arial" pitchFamily="34" charset="0"/>
              <a:buChar char="•"/>
            </a:pPr>
            <a:r>
              <a:rPr lang="en-US" sz="3000" dirty="0" smtClean="0"/>
              <a:t>H2b: Q4 frequency AOI ‘t17’ group </a:t>
            </a:r>
            <a:r>
              <a:rPr lang="en-US" sz="3000" dirty="0" smtClean="0">
                <a:solidFill>
                  <a:srgbClr val="660066"/>
                </a:solidFill>
              </a:rPr>
              <a:t>2</a:t>
            </a:r>
            <a:r>
              <a:rPr lang="en-US" sz="3000" dirty="0" smtClean="0"/>
              <a:t> &gt; groups </a:t>
            </a:r>
            <a:r>
              <a:rPr lang="en-US" sz="3000" dirty="0" smtClean="0">
                <a:solidFill>
                  <a:srgbClr val="008000"/>
                </a:solidFill>
              </a:rPr>
              <a:t>1</a:t>
            </a:r>
            <a:r>
              <a:rPr lang="en-US" sz="3000" dirty="0" smtClean="0"/>
              <a:t>, </a:t>
            </a:r>
            <a:r>
              <a:rPr lang="en-US" sz="3000" dirty="0" smtClean="0">
                <a:solidFill>
                  <a:srgbClr val="0089B9"/>
                </a:solidFill>
              </a:rPr>
              <a:t>3</a:t>
            </a:r>
            <a:r>
              <a:rPr lang="en-US" sz="3000" dirty="0" smtClean="0"/>
              <a:t>, 4</a:t>
            </a:r>
          </a:p>
          <a:p>
            <a:pPr marL="993775" lvl="5" indent="-536575">
              <a:spcAft>
                <a:spcPts val="1000"/>
              </a:spcAft>
              <a:buFont typeface="Arial" pitchFamily="34" charset="0"/>
              <a:buChar char="•"/>
            </a:pPr>
            <a:r>
              <a:rPr lang="en-US" sz="2500" dirty="0" smtClean="0">
                <a:solidFill>
                  <a:srgbClr val="8A2509">
                    <a:lumMod val="60000"/>
                    <a:lumOff val="40000"/>
                  </a:srgbClr>
                </a:solidFill>
                <a:latin typeface="Arial" pitchFamily="34" charset="0"/>
                <a:ea typeface="ＭＳ Ｐゴシック" pitchFamily="34" charset="-128"/>
                <a:cs typeface="Arial" pitchFamily="34" charset="0"/>
              </a:rPr>
              <a:t>evidence: group 2 (M = 4.17) &gt; groups 1, 3, 4 (Ms = 1.14, 1.36, 1.82)</a:t>
            </a:r>
          </a:p>
          <a:p>
            <a:pPr marL="536575" lvl="4" indent="-536575">
              <a:spcAft>
                <a:spcPts val="1000"/>
              </a:spcAft>
              <a:buFont typeface="Arial" pitchFamily="34" charset="0"/>
              <a:buChar char="•"/>
            </a:pPr>
            <a:endParaRPr lang="en-US" sz="3000" dirty="0" smtClean="0"/>
          </a:p>
          <a:p>
            <a:pPr marL="536575" lvl="4" indent="-536575">
              <a:spcAft>
                <a:spcPts val="1000"/>
              </a:spcAft>
            </a:pPr>
            <a:endParaRPr lang="en-US" sz="3000" dirty="0" smtClean="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3"/>
          <p:cNvSpPr>
            <a:spLocks noGrp="1"/>
          </p:cNvSpPr>
          <p:nvPr>
            <p:ph type="title"/>
          </p:nvPr>
        </p:nvSpPr>
        <p:spPr>
          <a:xfrm>
            <a:off x="900113" y="844352"/>
            <a:ext cx="11049000" cy="1054100"/>
          </a:xfrm>
        </p:spPr>
        <p:txBody>
          <a:bodyPr/>
          <a:lstStyle/>
          <a:p>
            <a:r>
              <a:rPr lang="en-US" dirty="0" smtClean="0">
                <a:latin typeface="Arial" pitchFamily="34" charset="0"/>
                <a:ea typeface="ＭＳ Ｐゴシック" pitchFamily="34" charset="-128"/>
                <a:cs typeface="Arial" pitchFamily="34" charset="0"/>
              </a:rPr>
              <a:t>Results 2</a:t>
            </a:r>
            <a:br>
              <a:rPr lang="en-US" dirty="0" smtClean="0">
                <a:latin typeface="Arial" pitchFamily="34" charset="0"/>
                <a:ea typeface="ＭＳ Ｐゴシック" pitchFamily="34" charset="-128"/>
                <a:cs typeface="Arial" pitchFamily="34" charset="0"/>
              </a:rPr>
            </a:br>
            <a:r>
              <a:rPr lang="en-US" dirty="0" smtClean="0">
                <a:solidFill>
                  <a:schemeClr val="accent6">
                    <a:lumMod val="60000"/>
                    <a:lumOff val="40000"/>
                  </a:schemeClr>
                </a:solidFill>
                <a:latin typeface="Arial" pitchFamily="34" charset="0"/>
                <a:ea typeface="ＭＳ Ｐゴシック" pitchFamily="34" charset="-128"/>
                <a:cs typeface="Arial" pitchFamily="34" charset="0"/>
              </a:rPr>
              <a:t>Hs based on group differentiation: </a:t>
            </a:r>
            <a:r>
              <a:rPr lang="en-US" i="1" dirty="0" smtClean="0">
                <a:solidFill>
                  <a:schemeClr val="accent6">
                    <a:lumMod val="60000"/>
                    <a:lumOff val="40000"/>
                  </a:schemeClr>
                </a:solidFill>
                <a:latin typeface="Arial" pitchFamily="34" charset="0"/>
                <a:ea typeface="ＭＳ Ｐゴシック" pitchFamily="34" charset="-128"/>
                <a:cs typeface="Arial" pitchFamily="34" charset="0"/>
              </a:rPr>
              <a:t>Duration</a:t>
            </a:r>
            <a:endParaRPr lang="en-US" i="1" dirty="0" smtClean="0">
              <a:latin typeface="Arial" pitchFamily="34" charset="0"/>
              <a:ea typeface="ＭＳ Ｐゴシック" pitchFamily="34" charset="-128"/>
              <a:cs typeface="Arial" pitchFamily="34" charset="0"/>
            </a:endParaRPr>
          </a:p>
        </p:txBody>
      </p:sp>
      <p:sp>
        <p:nvSpPr>
          <p:cNvPr id="5" name="Tijdelijke aanduiding voor inhoud 4"/>
          <p:cNvSpPr>
            <a:spLocks noGrp="1"/>
          </p:cNvSpPr>
          <p:nvPr>
            <p:ph idx="1"/>
          </p:nvPr>
        </p:nvSpPr>
        <p:spPr>
          <a:xfrm>
            <a:off x="900113" y="2070100"/>
            <a:ext cx="11290919" cy="6007100"/>
          </a:xfrm>
        </p:spPr>
        <p:txBody>
          <a:bodyPr/>
          <a:lstStyle/>
          <a:p>
            <a:pPr marL="536575" lvl="4" indent="-536575">
              <a:spcAft>
                <a:spcPts val="1000"/>
              </a:spcAft>
            </a:pPr>
            <a:r>
              <a:rPr lang="en-US" sz="3000" dirty="0" smtClean="0"/>
              <a:t>Correct answers</a:t>
            </a:r>
          </a:p>
          <a:p>
            <a:pPr marL="536575" lvl="4" indent="-536575">
              <a:spcAft>
                <a:spcPts val="1000"/>
              </a:spcAft>
              <a:buFont typeface="Arial" pitchFamily="34" charset="0"/>
              <a:buChar char="•"/>
            </a:pPr>
            <a:r>
              <a:rPr lang="en-US" sz="3000" dirty="0" smtClean="0"/>
              <a:t>H3a: Q3 duration AOI ‘intersection’ group </a:t>
            </a:r>
            <a:r>
              <a:rPr lang="en-US" sz="3000" dirty="0" smtClean="0">
                <a:solidFill>
                  <a:srgbClr val="008000"/>
                </a:solidFill>
              </a:rPr>
              <a:t>1 </a:t>
            </a:r>
            <a:r>
              <a:rPr lang="en-US" sz="3000" dirty="0" smtClean="0"/>
              <a:t>&gt; groups </a:t>
            </a:r>
            <a:r>
              <a:rPr lang="en-US" sz="3000" dirty="0" smtClean="0">
                <a:solidFill>
                  <a:srgbClr val="660066"/>
                </a:solidFill>
              </a:rPr>
              <a:t>2</a:t>
            </a:r>
            <a:r>
              <a:rPr lang="en-US" sz="3000" dirty="0" smtClean="0"/>
              <a:t>, </a:t>
            </a:r>
            <a:r>
              <a:rPr lang="en-US" sz="3000" dirty="0" smtClean="0">
                <a:solidFill>
                  <a:srgbClr val="0089B9"/>
                </a:solidFill>
              </a:rPr>
              <a:t>3,</a:t>
            </a:r>
            <a:r>
              <a:rPr lang="en-US" sz="3000" dirty="0" smtClean="0"/>
              <a:t> 4</a:t>
            </a:r>
            <a:endParaRPr lang="en-US" dirty="0" smtClean="0"/>
          </a:p>
          <a:p>
            <a:pPr marL="993775" lvl="5" indent="-536575">
              <a:spcAft>
                <a:spcPts val="1000"/>
              </a:spcAft>
              <a:buFont typeface="Arial" pitchFamily="34" charset="0"/>
              <a:buChar char="•"/>
            </a:pPr>
            <a:r>
              <a:rPr lang="en-US" sz="2500" dirty="0" smtClean="0">
                <a:solidFill>
                  <a:schemeClr val="accent6">
                    <a:lumMod val="60000"/>
                    <a:lumOff val="40000"/>
                  </a:schemeClr>
                </a:solidFill>
                <a:latin typeface="Arial" pitchFamily="34" charset="0"/>
                <a:ea typeface="ＭＳ Ｐゴシック" pitchFamily="34" charset="-128"/>
                <a:cs typeface="Arial" pitchFamily="34" charset="0"/>
              </a:rPr>
              <a:t>no evidence</a:t>
            </a:r>
          </a:p>
          <a:p>
            <a:pPr marL="536575" lvl="4" indent="-536575">
              <a:spcAft>
                <a:spcPts val="1000"/>
              </a:spcAft>
              <a:buFont typeface="Arial" pitchFamily="34" charset="0"/>
              <a:buChar char="•"/>
            </a:pPr>
            <a:r>
              <a:rPr lang="en-US" sz="3000" dirty="0" smtClean="0"/>
              <a:t>H3b: Q4 duration AOI ‘t30’ group </a:t>
            </a:r>
            <a:r>
              <a:rPr lang="en-US" sz="3000" dirty="0" smtClean="0">
                <a:solidFill>
                  <a:srgbClr val="008000"/>
                </a:solidFill>
              </a:rPr>
              <a:t>1</a:t>
            </a:r>
            <a:r>
              <a:rPr lang="en-US" sz="3000" dirty="0" smtClean="0"/>
              <a:t> &gt; groups </a:t>
            </a:r>
            <a:r>
              <a:rPr lang="en-US" sz="3000" dirty="0" smtClean="0">
                <a:solidFill>
                  <a:srgbClr val="660066"/>
                </a:solidFill>
              </a:rPr>
              <a:t>2</a:t>
            </a:r>
            <a:r>
              <a:rPr lang="en-US" sz="3000" dirty="0" smtClean="0"/>
              <a:t>, </a:t>
            </a:r>
            <a:r>
              <a:rPr lang="en-US" sz="3000" dirty="0" smtClean="0">
                <a:solidFill>
                  <a:srgbClr val="0089B9"/>
                </a:solidFill>
              </a:rPr>
              <a:t>3</a:t>
            </a:r>
            <a:r>
              <a:rPr lang="en-US" sz="3000" dirty="0" smtClean="0"/>
              <a:t>, 4</a:t>
            </a:r>
          </a:p>
          <a:p>
            <a:pPr marL="993775" lvl="5" indent="-536575">
              <a:spcAft>
                <a:spcPts val="1000"/>
              </a:spcAft>
              <a:buFont typeface="Arial" pitchFamily="34" charset="0"/>
              <a:buChar char="•"/>
            </a:pPr>
            <a:r>
              <a:rPr lang="en-US" sz="2500" dirty="0" smtClean="0">
                <a:solidFill>
                  <a:schemeClr val="accent6">
                    <a:lumMod val="60000"/>
                    <a:lumOff val="40000"/>
                  </a:schemeClr>
                </a:solidFill>
                <a:latin typeface="Arial" pitchFamily="34" charset="0"/>
                <a:ea typeface="ＭＳ Ｐゴシック" pitchFamily="34" charset="-128"/>
                <a:cs typeface="Arial" pitchFamily="34" charset="0"/>
              </a:rPr>
              <a:t>no evidence</a:t>
            </a:r>
          </a:p>
          <a:p>
            <a:pPr marL="536575" lvl="4" indent="-536575">
              <a:spcAft>
                <a:spcPts val="1000"/>
              </a:spcAft>
            </a:pPr>
            <a:endParaRPr lang="en-US" sz="3000" dirty="0" smtClean="0"/>
          </a:p>
          <a:p>
            <a:pPr marL="536575" lvl="4" indent="-536575">
              <a:spcAft>
                <a:spcPts val="1000"/>
              </a:spcAft>
            </a:pPr>
            <a:r>
              <a:rPr lang="en-US" sz="3000" dirty="0" smtClean="0"/>
              <a:t>Correlation heuristic</a:t>
            </a:r>
          </a:p>
          <a:p>
            <a:pPr marL="536575" lvl="4" indent="-536575">
              <a:spcAft>
                <a:spcPts val="1000"/>
              </a:spcAft>
              <a:buFont typeface="Arial" pitchFamily="34" charset="0"/>
              <a:buChar char="•"/>
            </a:pPr>
            <a:r>
              <a:rPr lang="en-US" sz="3000" dirty="0" smtClean="0"/>
              <a:t>H4a: Q3 duration AOI ‘t8’ group </a:t>
            </a:r>
            <a:r>
              <a:rPr lang="en-US" sz="3000" dirty="0" smtClean="0">
                <a:solidFill>
                  <a:srgbClr val="660066"/>
                </a:solidFill>
              </a:rPr>
              <a:t>2</a:t>
            </a:r>
            <a:r>
              <a:rPr lang="en-US" sz="3000" dirty="0" smtClean="0"/>
              <a:t> &gt; groups </a:t>
            </a:r>
            <a:r>
              <a:rPr lang="en-US" sz="3000" dirty="0" smtClean="0">
                <a:solidFill>
                  <a:srgbClr val="008000"/>
                </a:solidFill>
              </a:rPr>
              <a:t>1</a:t>
            </a:r>
            <a:r>
              <a:rPr lang="en-US" sz="3000" dirty="0" smtClean="0"/>
              <a:t>, </a:t>
            </a:r>
            <a:r>
              <a:rPr lang="en-US" sz="3000" dirty="0" smtClean="0">
                <a:solidFill>
                  <a:srgbClr val="0089B9"/>
                </a:solidFill>
              </a:rPr>
              <a:t>3</a:t>
            </a:r>
            <a:r>
              <a:rPr lang="en-US" sz="3000" dirty="0" smtClean="0"/>
              <a:t>, 4</a:t>
            </a:r>
          </a:p>
          <a:p>
            <a:pPr marL="993775" lvl="5" indent="-536575">
              <a:spcAft>
                <a:spcPts val="1000"/>
              </a:spcAft>
              <a:buFont typeface="Arial" pitchFamily="34" charset="0"/>
              <a:buChar char="•"/>
            </a:pPr>
            <a:r>
              <a:rPr lang="en-US" sz="2500" dirty="0" smtClean="0">
                <a:solidFill>
                  <a:schemeClr val="accent6">
                    <a:lumMod val="60000"/>
                    <a:lumOff val="40000"/>
                  </a:schemeClr>
                </a:solidFill>
                <a:latin typeface="Arial" pitchFamily="34" charset="0"/>
                <a:ea typeface="ＭＳ Ｐゴシック" pitchFamily="34" charset="-128"/>
                <a:cs typeface="Arial" pitchFamily="34" charset="0"/>
              </a:rPr>
              <a:t>evidence: group 2 (M = 5038) &gt; groups 1, 3, 4 (Ms = 2299, 1927, 2652)</a:t>
            </a:r>
          </a:p>
          <a:p>
            <a:pPr marL="536575" lvl="4" indent="-536575">
              <a:spcAft>
                <a:spcPts val="1000"/>
              </a:spcAft>
              <a:buFont typeface="Arial" pitchFamily="34" charset="0"/>
              <a:buChar char="•"/>
            </a:pPr>
            <a:r>
              <a:rPr lang="en-US" sz="3000" dirty="0" smtClean="0"/>
              <a:t>H4b: Q4 duration AOI ‘t17’ group </a:t>
            </a:r>
            <a:r>
              <a:rPr lang="en-US" sz="3000" dirty="0" smtClean="0">
                <a:solidFill>
                  <a:srgbClr val="660066"/>
                </a:solidFill>
              </a:rPr>
              <a:t>2</a:t>
            </a:r>
            <a:r>
              <a:rPr lang="en-US" sz="3000" dirty="0" smtClean="0"/>
              <a:t> &gt; groups </a:t>
            </a:r>
            <a:r>
              <a:rPr lang="en-US" sz="3000" dirty="0" smtClean="0">
                <a:solidFill>
                  <a:srgbClr val="008000"/>
                </a:solidFill>
              </a:rPr>
              <a:t>1</a:t>
            </a:r>
            <a:r>
              <a:rPr lang="en-US" sz="3000" dirty="0" smtClean="0"/>
              <a:t>, </a:t>
            </a:r>
            <a:r>
              <a:rPr lang="en-US" sz="3000" dirty="0" smtClean="0">
                <a:solidFill>
                  <a:srgbClr val="0089B9"/>
                </a:solidFill>
              </a:rPr>
              <a:t>3</a:t>
            </a:r>
            <a:r>
              <a:rPr lang="en-US" sz="3000" dirty="0" smtClean="0"/>
              <a:t>, 4</a:t>
            </a:r>
          </a:p>
          <a:p>
            <a:pPr marL="993775" lvl="5" indent="-536575">
              <a:spcAft>
                <a:spcPts val="1000"/>
              </a:spcAft>
              <a:buFont typeface="Arial" pitchFamily="34" charset="0"/>
              <a:buChar char="•"/>
            </a:pPr>
            <a:r>
              <a:rPr lang="en-US" sz="2500" dirty="0" smtClean="0">
                <a:solidFill>
                  <a:srgbClr val="8A2509">
                    <a:lumMod val="60000"/>
                    <a:lumOff val="40000"/>
                  </a:srgbClr>
                </a:solidFill>
                <a:latin typeface="Arial" pitchFamily="34" charset="0"/>
                <a:ea typeface="ＭＳ Ｐゴシック" pitchFamily="34" charset="-128"/>
                <a:cs typeface="Arial" pitchFamily="34" charset="0"/>
              </a:rPr>
              <a:t>partial evidence: group 2 (M = 3699) &gt; groups 1, 3 (Ms = 1707, 1507)</a:t>
            </a:r>
          </a:p>
          <a:p>
            <a:pPr marL="536575" lvl="4" indent="-536575">
              <a:spcAft>
                <a:spcPts val="1000"/>
              </a:spcAft>
              <a:buFont typeface="Arial" pitchFamily="34" charset="0"/>
              <a:buChar char="•"/>
            </a:pPr>
            <a:endParaRPr lang="en-US" sz="3000" dirty="0" smtClean="0"/>
          </a:p>
          <a:p>
            <a:pPr marL="536575" lvl="4" indent="-536575">
              <a:spcAft>
                <a:spcPts val="1000"/>
              </a:spcAft>
            </a:pPr>
            <a:endParaRPr lang="en-US" sz="3000" dirty="0" smtClean="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3"/>
          <p:cNvSpPr>
            <a:spLocks noGrp="1"/>
          </p:cNvSpPr>
          <p:nvPr>
            <p:ph type="title"/>
          </p:nvPr>
        </p:nvSpPr>
        <p:spPr>
          <a:xfrm>
            <a:off x="900113" y="844352"/>
            <a:ext cx="11049000" cy="1054100"/>
          </a:xfrm>
        </p:spPr>
        <p:txBody>
          <a:bodyPr/>
          <a:lstStyle/>
          <a:p>
            <a:r>
              <a:rPr lang="en-US" dirty="0" smtClean="0">
                <a:latin typeface="Arial" pitchFamily="34" charset="0"/>
                <a:ea typeface="ＭＳ Ｐゴシック" pitchFamily="34" charset="-128"/>
                <a:cs typeface="Arial" pitchFamily="34" charset="0"/>
              </a:rPr>
              <a:t>Results 3</a:t>
            </a:r>
            <a:br>
              <a:rPr lang="en-US" dirty="0" smtClean="0">
                <a:latin typeface="Arial" pitchFamily="34" charset="0"/>
                <a:ea typeface="ＭＳ Ｐゴシック" pitchFamily="34" charset="-128"/>
                <a:cs typeface="Arial" pitchFamily="34" charset="0"/>
              </a:rPr>
            </a:br>
            <a:r>
              <a:rPr lang="en-US" dirty="0" smtClean="0">
                <a:solidFill>
                  <a:schemeClr val="accent6">
                    <a:lumMod val="60000"/>
                    <a:lumOff val="40000"/>
                  </a:schemeClr>
                </a:solidFill>
                <a:latin typeface="Arial" pitchFamily="34" charset="0"/>
                <a:ea typeface="ＭＳ Ｐゴシック" pitchFamily="34" charset="-128"/>
                <a:cs typeface="Arial" pitchFamily="34" charset="0"/>
              </a:rPr>
              <a:t>Hs based on group differentiation: </a:t>
            </a:r>
            <a:r>
              <a:rPr lang="en-US" i="1" dirty="0" smtClean="0">
                <a:solidFill>
                  <a:schemeClr val="accent6">
                    <a:lumMod val="60000"/>
                    <a:lumOff val="40000"/>
                  </a:schemeClr>
                </a:solidFill>
                <a:latin typeface="Arial" pitchFamily="34" charset="0"/>
                <a:ea typeface="ＭＳ Ｐゴシック" pitchFamily="34" charset="-128"/>
                <a:cs typeface="Arial" pitchFamily="34" charset="0"/>
              </a:rPr>
              <a:t>Cycle</a:t>
            </a:r>
            <a:endParaRPr lang="en-US" i="1" dirty="0" smtClean="0">
              <a:latin typeface="Arial" pitchFamily="34" charset="0"/>
              <a:ea typeface="ＭＳ Ｐゴシック" pitchFamily="34" charset="-128"/>
              <a:cs typeface="Arial" pitchFamily="34" charset="0"/>
            </a:endParaRPr>
          </a:p>
        </p:txBody>
      </p:sp>
      <p:sp>
        <p:nvSpPr>
          <p:cNvPr id="5" name="Tijdelijke aanduiding voor inhoud 4"/>
          <p:cNvSpPr>
            <a:spLocks noGrp="1"/>
          </p:cNvSpPr>
          <p:nvPr>
            <p:ph idx="1"/>
          </p:nvPr>
        </p:nvSpPr>
        <p:spPr>
          <a:xfrm>
            <a:off x="900113" y="2070100"/>
            <a:ext cx="11290919" cy="6007100"/>
          </a:xfrm>
        </p:spPr>
        <p:txBody>
          <a:bodyPr/>
          <a:lstStyle/>
          <a:p>
            <a:pPr marL="536575" lvl="4" indent="-536575">
              <a:spcAft>
                <a:spcPts val="1000"/>
              </a:spcAft>
            </a:pPr>
            <a:r>
              <a:rPr lang="en-US" sz="3000" dirty="0" smtClean="0"/>
              <a:t>Correct answers vs. correlation heuristic</a:t>
            </a:r>
          </a:p>
          <a:p>
            <a:pPr marL="536575" lvl="4" indent="-536575">
              <a:spcAft>
                <a:spcPts val="1000"/>
              </a:spcAft>
              <a:buFont typeface="Arial" pitchFamily="34" charset="0"/>
              <a:buChar char="•"/>
            </a:pPr>
            <a:r>
              <a:rPr lang="en-US" sz="3000" dirty="0" smtClean="0"/>
              <a:t>H5a: Q3 cycles </a:t>
            </a:r>
            <a:r>
              <a:rPr lang="en-US" sz="3000" dirty="0" smtClean="0">
                <a:solidFill>
                  <a:srgbClr val="008000"/>
                </a:solidFill>
              </a:rPr>
              <a:t>group 1 </a:t>
            </a:r>
            <a:r>
              <a:rPr lang="en-US" sz="3000" dirty="0" smtClean="0"/>
              <a:t>&gt; </a:t>
            </a:r>
            <a:r>
              <a:rPr lang="en-US" sz="3000" dirty="0" smtClean="0">
                <a:solidFill>
                  <a:srgbClr val="660066"/>
                </a:solidFill>
              </a:rPr>
              <a:t>group 2</a:t>
            </a:r>
            <a:endParaRPr lang="en-US" dirty="0" smtClean="0">
              <a:solidFill>
                <a:srgbClr val="660066"/>
              </a:solidFill>
            </a:endParaRPr>
          </a:p>
          <a:p>
            <a:pPr marL="993775" lvl="5" indent="-536575">
              <a:spcAft>
                <a:spcPts val="1000"/>
              </a:spcAft>
              <a:buFont typeface="Arial" pitchFamily="34" charset="0"/>
              <a:buChar char="•"/>
            </a:pPr>
            <a:r>
              <a:rPr lang="en-US" sz="2500" dirty="0" smtClean="0">
                <a:solidFill>
                  <a:schemeClr val="accent6">
                    <a:lumMod val="60000"/>
                    <a:lumOff val="40000"/>
                  </a:schemeClr>
                </a:solidFill>
                <a:latin typeface="Arial" pitchFamily="34" charset="0"/>
                <a:ea typeface="ＭＳ Ｐゴシック" pitchFamily="34" charset="-128"/>
                <a:cs typeface="Arial" pitchFamily="34" charset="0"/>
              </a:rPr>
              <a:t>no evidence</a:t>
            </a:r>
          </a:p>
          <a:p>
            <a:pPr marL="536575" lvl="4" indent="-536575">
              <a:spcAft>
                <a:spcPts val="1000"/>
              </a:spcAft>
              <a:buFont typeface="Arial" pitchFamily="34" charset="0"/>
              <a:buChar char="•"/>
            </a:pPr>
            <a:r>
              <a:rPr lang="en-US" sz="3000" dirty="0" smtClean="0"/>
              <a:t>H5b: Q4 cycles </a:t>
            </a:r>
            <a:r>
              <a:rPr lang="en-US" sz="3000" dirty="0" smtClean="0">
                <a:solidFill>
                  <a:srgbClr val="008000"/>
                </a:solidFill>
              </a:rPr>
              <a:t>group 1 </a:t>
            </a:r>
            <a:r>
              <a:rPr lang="en-US" sz="3000" dirty="0" smtClean="0"/>
              <a:t>&gt; </a:t>
            </a:r>
            <a:r>
              <a:rPr lang="en-US" sz="3000" dirty="0" smtClean="0">
                <a:solidFill>
                  <a:srgbClr val="660066"/>
                </a:solidFill>
              </a:rPr>
              <a:t>group 2</a:t>
            </a:r>
          </a:p>
          <a:p>
            <a:pPr marL="993775" lvl="5" indent="-536575">
              <a:spcAft>
                <a:spcPts val="1000"/>
              </a:spcAft>
              <a:buFont typeface="Arial" pitchFamily="34" charset="0"/>
              <a:buChar char="•"/>
            </a:pPr>
            <a:r>
              <a:rPr lang="en-US" sz="2500" dirty="0" smtClean="0">
                <a:solidFill>
                  <a:schemeClr val="accent6">
                    <a:lumMod val="60000"/>
                    <a:lumOff val="40000"/>
                  </a:schemeClr>
                </a:solidFill>
                <a:latin typeface="Arial" pitchFamily="34" charset="0"/>
                <a:ea typeface="ＭＳ Ｐゴシック" pitchFamily="34" charset="-128"/>
                <a:cs typeface="Arial" pitchFamily="34" charset="0"/>
              </a:rPr>
              <a:t>evidence: group 1 (M = 3.29) &gt; group 2 (M = 1.50)</a:t>
            </a:r>
          </a:p>
          <a:p>
            <a:pPr marL="536575" lvl="4" indent="-536575">
              <a:spcAft>
                <a:spcPts val="1000"/>
              </a:spcAft>
            </a:pPr>
            <a:endParaRPr lang="en-US" sz="3000" dirty="0" smtClean="0"/>
          </a:p>
          <a:p>
            <a:pPr marL="536575" lvl="4" indent="-536575">
              <a:spcAft>
                <a:spcPts val="1000"/>
              </a:spcAft>
              <a:buFont typeface="Arial" pitchFamily="34" charset="0"/>
              <a:buChar char="•"/>
            </a:pPr>
            <a:endParaRPr lang="en-US" sz="3000" dirty="0" smtClean="0"/>
          </a:p>
          <a:p>
            <a:pPr marL="536575" lvl="4" indent="-536575">
              <a:spcAft>
                <a:spcPts val="1000"/>
              </a:spcAft>
            </a:pPr>
            <a:endParaRPr lang="en-US" sz="3000" dirty="0" smtClean="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3"/>
          <p:cNvSpPr>
            <a:spLocks noGrp="1"/>
          </p:cNvSpPr>
          <p:nvPr>
            <p:ph type="title"/>
          </p:nvPr>
        </p:nvSpPr>
        <p:spPr>
          <a:xfrm>
            <a:off x="900113" y="844352"/>
            <a:ext cx="11049000" cy="1054100"/>
          </a:xfrm>
        </p:spPr>
        <p:txBody>
          <a:bodyPr/>
          <a:lstStyle/>
          <a:p>
            <a:r>
              <a:rPr lang="en-US" dirty="0" smtClean="0">
                <a:latin typeface="Arial" pitchFamily="34" charset="0"/>
                <a:ea typeface="ＭＳ Ｐゴシック" pitchFamily="34" charset="-128"/>
                <a:cs typeface="Arial" pitchFamily="34" charset="0"/>
              </a:rPr>
              <a:t>Results 4</a:t>
            </a:r>
            <a:br>
              <a:rPr lang="en-US" dirty="0" smtClean="0">
                <a:latin typeface="Arial" pitchFamily="34" charset="0"/>
                <a:ea typeface="ＭＳ Ｐゴシック" pitchFamily="34" charset="-128"/>
                <a:cs typeface="Arial" pitchFamily="34" charset="0"/>
              </a:rPr>
            </a:br>
            <a:r>
              <a:rPr lang="en-US" dirty="0" smtClean="0">
                <a:solidFill>
                  <a:schemeClr val="accent6">
                    <a:lumMod val="60000"/>
                    <a:lumOff val="40000"/>
                  </a:schemeClr>
                </a:solidFill>
                <a:latin typeface="Arial" pitchFamily="34" charset="0"/>
                <a:ea typeface="ＭＳ Ｐゴシック" pitchFamily="34" charset="-128"/>
                <a:cs typeface="Arial" pitchFamily="34" charset="0"/>
              </a:rPr>
              <a:t>Hs based on group differentiation: </a:t>
            </a:r>
            <a:r>
              <a:rPr lang="en-US" i="1" dirty="0" smtClean="0">
                <a:solidFill>
                  <a:schemeClr val="accent6">
                    <a:lumMod val="60000"/>
                    <a:lumOff val="40000"/>
                  </a:schemeClr>
                </a:solidFill>
                <a:latin typeface="Arial" pitchFamily="34" charset="0"/>
                <a:ea typeface="ＭＳ Ｐゴシック" pitchFamily="34" charset="-128"/>
                <a:cs typeface="Arial" pitchFamily="34" charset="0"/>
              </a:rPr>
              <a:t>Temporal location</a:t>
            </a:r>
            <a:endParaRPr lang="en-US" i="1" dirty="0" smtClean="0">
              <a:latin typeface="Arial" pitchFamily="34" charset="0"/>
              <a:ea typeface="ＭＳ Ｐゴシック" pitchFamily="34" charset="-128"/>
              <a:cs typeface="Arial" pitchFamily="34" charset="0"/>
            </a:endParaRPr>
          </a:p>
        </p:txBody>
      </p:sp>
      <p:sp>
        <p:nvSpPr>
          <p:cNvPr id="5" name="Tijdelijke aanduiding voor inhoud 4"/>
          <p:cNvSpPr>
            <a:spLocks noGrp="1"/>
          </p:cNvSpPr>
          <p:nvPr>
            <p:ph idx="1"/>
          </p:nvPr>
        </p:nvSpPr>
        <p:spPr>
          <a:xfrm>
            <a:off x="309712" y="2070100"/>
            <a:ext cx="12457384" cy="6007100"/>
          </a:xfrm>
        </p:spPr>
        <p:txBody>
          <a:bodyPr/>
          <a:lstStyle/>
          <a:p>
            <a:pPr marL="536575" lvl="4" indent="-536575">
              <a:spcAft>
                <a:spcPts val="1000"/>
              </a:spcAft>
            </a:pPr>
            <a:r>
              <a:rPr lang="en-US" sz="3000" dirty="0" smtClean="0"/>
              <a:t>Correct answers</a:t>
            </a:r>
          </a:p>
          <a:p>
            <a:pPr marL="536575" lvl="4" indent="-536575">
              <a:spcAft>
                <a:spcPts val="1000"/>
              </a:spcAft>
              <a:buFont typeface="Arial" pitchFamily="34" charset="0"/>
              <a:buChar char="•"/>
            </a:pPr>
            <a:r>
              <a:rPr lang="en-US" sz="3000" dirty="0" smtClean="0"/>
              <a:t>H6a: Q3 AOI ‘answer’ preceded by AOI ‘intersection’ group 1 &gt; groups 2, 3, 4</a:t>
            </a:r>
            <a:endParaRPr lang="en-US" dirty="0" smtClean="0"/>
          </a:p>
          <a:p>
            <a:pPr marL="993775" lvl="5" indent="-536575">
              <a:spcAft>
                <a:spcPts val="1000"/>
              </a:spcAft>
              <a:buFont typeface="Arial" pitchFamily="34" charset="0"/>
              <a:buChar char="•"/>
            </a:pPr>
            <a:r>
              <a:rPr lang="en-US" sz="2500" dirty="0" smtClean="0">
                <a:solidFill>
                  <a:schemeClr val="accent6">
                    <a:lumMod val="60000"/>
                    <a:lumOff val="40000"/>
                  </a:schemeClr>
                </a:solidFill>
                <a:latin typeface="Arial" pitchFamily="34" charset="0"/>
                <a:ea typeface="ＭＳ Ｐゴシック" pitchFamily="34" charset="-128"/>
                <a:cs typeface="Arial" pitchFamily="34" charset="0"/>
              </a:rPr>
              <a:t>partial evidence, group 1 &gt; group 2</a:t>
            </a:r>
          </a:p>
          <a:p>
            <a:pPr marL="536575" lvl="4" indent="-536575">
              <a:spcAft>
                <a:spcPts val="1000"/>
              </a:spcAft>
              <a:buFont typeface="Arial" pitchFamily="34" charset="0"/>
              <a:buChar char="•"/>
            </a:pPr>
            <a:r>
              <a:rPr lang="en-US" sz="3000" dirty="0" smtClean="0"/>
              <a:t>H6b: Q4 AOI ‘answer’ preceded by AOI ‘t30’ group 1 &gt; groups 2, 3, 4</a:t>
            </a:r>
          </a:p>
          <a:p>
            <a:pPr marL="993775" lvl="5" indent="-536575">
              <a:spcAft>
                <a:spcPts val="1000"/>
              </a:spcAft>
              <a:buFont typeface="Arial" pitchFamily="34" charset="0"/>
              <a:buChar char="•"/>
            </a:pPr>
            <a:r>
              <a:rPr lang="en-US" sz="2500" dirty="0" smtClean="0">
                <a:solidFill>
                  <a:schemeClr val="accent6">
                    <a:lumMod val="60000"/>
                    <a:lumOff val="40000"/>
                  </a:schemeClr>
                </a:solidFill>
                <a:latin typeface="Arial" pitchFamily="34" charset="0"/>
                <a:ea typeface="ＭＳ Ｐゴシック" pitchFamily="34" charset="-128"/>
                <a:cs typeface="Arial" pitchFamily="34" charset="0"/>
              </a:rPr>
              <a:t>no evidence</a:t>
            </a:r>
          </a:p>
          <a:p>
            <a:pPr marL="536575" lvl="4" indent="-536575">
              <a:spcAft>
                <a:spcPts val="1000"/>
              </a:spcAft>
            </a:pPr>
            <a:endParaRPr lang="en-US" sz="1400" dirty="0" smtClean="0"/>
          </a:p>
          <a:p>
            <a:pPr marL="536575" lvl="4" indent="-536575">
              <a:spcAft>
                <a:spcPts val="1000"/>
              </a:spcAft>
            </a:pPr>
            <a:r>
              <a:rPr lang="en-US" sz="3000" dirty="0" smtClean="0"/>
              <a:t>Correlation heuristic</a:t>
            </a:r>
          </a:p>
          <a:p>
            <a:pPr marL="536575" lvl="4" indent="-536575">
              <a:spcAft>
                <a:spcPts val="1000"/>
              </a:spcAft>
              <a:buFont typeface="Arial" pitchFamily="34" charset="0"/>
              <a:buChar char="•"/>
            </a:pPr>
            <a:r>
              <a:rPr lang="en-US" sz="3000" dirty="0" smtClean="0"/>
              <a:t>H7a: Q3 AOI ‘answer’ preceded by AOI ‘t8’ group 2 &gt; groups 1, 3, 4</a:t>
            </a:r>
          </a:p>
          <a:p>
            <a:pPr marL="993775" lvl="5" indent="-536575">
              <a:spcAft>
                <a:spcPts val="1000"/>
              </a:spcAft>
              <a:buFont typeface="Arial" pitchFamily="34" charset="0"/>
              <a:buChar char="•"/>
            </a:pPr>
            <a:r>
              <a:rPr lang="en-US" sz="2500" dirty="0" smtClean="0">
                <a:solidFill>
                  <a:schemeClr val="accent6">
                    <a:lumMod val="60000"/>
                    <a:lumOff val="40000"/>
                  </a:schemeClr>
                </a:solidFill>
                <a:latin typeface="Arial" pitchFamily="34" charset="0"/>
                <a:ea typeface="ＭＳ Ｐゴシック" pitchFamily="34" charset="-128"/>
                <a:cs typeface="Arial" pitchFamily="34" charset="0"/>
              </a:rPr>
              <a:t>partial evidence: group 2 &gt; group 1</a:t>
            </a:r>
          </a:p>
          <a:p>
            <a:pPr marL="536575" lvl="4" indent="-536575">
              <a:spcAft>
                <a:spcPts val="1000"/>
              </a:spcAft>
              <a:buFont typeface="Arial" pitchFamily="34" charset="0"/>
              <a:buChar char="•"/>
            </a:pPr>
            <a:r>
              <a:rPr lang="en-US" sz="3000" dirty="0" smtClean="0"/>
              <a:t>H7b: Q3 AOI ‘answer’ preceded by AOI ‘t17’ group 2 &gt; groups 1, 3, 4</a:t>
            </a:r>
          </a:p>
          <a:p>
            <a:pPr marL="993775" lvl="5" indent="-536575">
              <a:spcAft>
                <a:spcPts val="1000"/>
              </a:spcAft>
              <a:buFont typeface="Arial" pitchFamily="34" charset="0"/>
              <a:buChar char="•"/>
            </a:pPr>
            <a:r>
              <a:rPr lang="en-US" sz="2500" dirty="0" smtClean="0">
                <a:solidFill>
                  <a:srgbClr val="8A2509">
                    <a:lumMod val="60000"/>
                    <a:lumOff val="40000"/>
                  </a:srgbClr>
                </a:solidFill>
                <a:latin typeface="Arial" pitchFamily="34" charset="0"/>
                <a:ea typeface="ＭＳ Ｐゴシック" pitchFamily="34" charset="-128"/>
                <a:cs typeface="Arial" pitchFamily="34" charset="0"/>
              </a:rPr>
              <a:t>no evidence</a:t>
            </a:r>
            <a:endParaRPr lang="en-US" sz="3000" dirty="0" smtClean="0"/>
          </a:p>
          <a:p>
            <a:pPr marL="536575" lvl="4" indent="-536575">
              <a:spcAft>
                <a:spcPts val="1000"/>
              </a:spcAft>
            </a:pPr>
            <a:endParaRPr lang="en-US" sz="3000" dirty="0" smtClean="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3"/>
          <p:cNvSpPr>
            <a:spLocks noGrp="1"/>
          </p:cNvSpPr>
          <p:nvPr>
            <p:ph type="title"/>
          </p:nvPr>
        </p:nvSpPr>
        <p:spPr>
          <a:xfrm>
            <a:off x="900113" y="844352"/>
            <a:ext cx="11049000" cy="1054100"/>
          </a:xfrm>
        </p:spPr>
        <p:txBody>
          <a:bodyPr/>
          <a:lstStyle/>
          <a:p>
            <a:r>
              <a:rPr lang="en-US" dirty="0" smtClean="0">
                <a:latin typeface="Arial" pitchFamily="34" charset="0"/>
                <a:ea typeface="ＭＳ Ｐゴシック" pitchFamily="34" charset="-128"/>
                <a:cs typeface="Arial" pitchFamily="34" charset="0"/>
              </a:rPr>
              <a:t>Results</a:t>
            </a:r>
            <a:br>
              <a:rPr lang="en-US" dirty="0" smtClean="0">
                <a:latin typeface="Arial" pitchFamily="34" charset="0"/>
                <a:ea typeface="ＭＳ Ｐゴシック" pitchFamily="34" charset="-128"/>
                <a:cs typeface="Arial" pitchFamily="34" charset="0"/>
              </a:rPr>
            </a:br>
            <a:r>
              <a:rPr lang="en-US" dirty="0" smtClean="0">
                <a:solidFill>
                  <a:schemeClr val="accent6">
                    <a:lumMod val="60000"/>
                    <a:lumOff val="40000"/>
                  </a:schemeClr>
                </a:solidFill>
                <a:latin typeface="Arial" pitchFamily="34" charset="0"/>
                <a:ea typeface="ＭＳ Ｐゴシック" pitchFamily="34" charset="-128"/>
                <a:cs typeface="Arial" pitchFamily="34" charset="0"/>
              </a:rPr>
              <a:t>Summary hypotheses</a:t>
            </a:r>
            <a:endParaRPr lang="en-US" dirty="0" smtClean="0">
              <a:latin typeface="Arial" pitchFamily="34" charset="0"/>
              <a:ea typeface="ＭＳ Ｐゴシック" pitchFamily="34" charset="-128"/>
              <a:cs typeface="Arial" pitchFamily="34" charset="0"/>
            </a:endParaRPr>
          </a:p>
        </p:txBody>
      </p:sp>
      <p:graphicFrame>
        <p:nvGraphicFramePr>
          <p:cNvPr id="4" name="Table 3"/>
          <p:cNvGraphicFramePr>
            <a:graphicFrameLocks noGrp="1"/>
          </p:cNvGraphicFramePr>
          <p:nvPr>
            <p:extLst>
              <p:ext uri="{D42A27DB-BD31-4B8C-83A1-F6EECF244321}">
                <p14:modId xmlns="" xmlns:p14="http://schemas.microsoft.com/office/powerpoint/2010/main" val="2140431103"/>
              </p:ext>
            </p:extLst>
          </p:nvPr>
        </p:nvGraphicFramePr>
        <p:xfrm>
          <a:off x="240734" y="2212518"/>
          <a:ext cx="12551072" cy="7416810"/>
        </p:xfrm>
        <a:graphic>
          <a:graphicData uri="http://schemas.openxmlformats.org/drawingml/2006/table">
            <a:tbl>
              <a:tblPr firstRow="1" bandRow="1">
                <a:tableStyleId>{5C22544A-7EE6-4342-B048-85BDC9FD1C3A}</a:tableStyleId>
              </a:tblPr>
              <a:tblGrid>
                <a:gridCol w="2312040"/>
                <a:gridCol w="3468060"/>
                <a:gridCol w="2319476"/>
                <a:gridCol w="2568157"/>
                <a:gridCol w="1883339"/>
              </a:tblGrid>
              <a:tr h="494454">
                <a:tc>
                  <a:txBody>
                    <a:bodyPr/>
                    <a:lstStyle/>
                    <a:p>
                      <a:r>
                        <a:rPr lang="en-US" noProof="0" dirty="0" smtClean="0"/>
                        <a:t>Dimension</a:t>
                      </a:r>
                      <a:endParaRPr lang="en-US" noProof="0" dirty="0"/>
                    </a:p>
                  </a:txBody>
                  <a:tcPr/>
                </a:tc>
                <a:tc>
                  <a:txBody>
                    <a:bodyPr/>
                    <a:lstStyle/>
                    <a:p>
                      <a:r>
                        <a:rPr lang="en-US" noProof="0" smtClean="0"/>
                        <a:t>Subject</a:t>
                      </a:r>
                      <a:endParaRPr lang="en-US" noProof="0"/>
                    </a:p>
                  </a:txBody>
                  <a:tcPr/>
                </a:tc>
                <a:tc>
                  <a:txBody>
                    <a:bodyPr/>
                    <a:lstStyle/>
                    <a:p>
                      <a:r>
                        <a:rPr lang="en-US" noProof="0" smtClean="0"/>
                        <a:t>Hypotheses</a:t>
                      </a:r>
                      <a:endParaRPr lang="en-US" noProof="0"/>
                    </a:p>
                  </a:txBody>
                  <a:tcPr/>
                </a:tc>
                <a:tc>
                  <a:txBody>
                    <a:bodyPr/>
                    <a:lstStyle/>
                    <a:p>
                      <a:r>
                        <a:rPr lang="en-US" noProof="0" smtClean="0"/>
                        <a:t>Finding</a:t>
                      </a:r>
                      <a:endParaRPr lang="en-US" noProof="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noProof="0" smtClean="0"/>
                        <a:t>Evidence</a:t>
                      </a:r>
                    </a:p>
                  </a:txBody>
                  <a:tcPr/>
                </a:tc>
              </a:tr>
              <a:tr h="494454">
                <a:tc>
                  <a:txBody>
                    <a:bodyPr/>
                    <a:lstStyle/>
                    <a:p>
                      <a:r>
                        <a:rPr lang="en-US" noProof="0" smtClean="0"/>
                        <a:t>Frequency</a:t>
                      </a:r>
                      <a:endParaRPr lang="en-US" noProof="0"/>
                    </a:p>
                  </a:txBody>
                  <a:tcPr/>
                </a:tc>
                <a:tc>
                  <a:txBody>
                    <a:bodyPr/>
                    <a:lstStyle/>
                    <a:p>
                      <a:r>
                        <a:rPr lang="en-US" noProof="0" smtClean="0"/>
                        <a:t>Intersection</a:t>
                      </a:r>
                      <a:endParaRPr lang="en-US" noProof="0"/>
                    </a:p>
                  </a:txBody>
                  <a:tcPr/>
                </a:tc>
                <a:tc>
                  <a:txBody>
                    <a:bodyPr/>
                    <a:lstStyle/>
                    <a:p>
                      <a:r>
                        <a:rPr lang="en-US" noProof="0" smtClean="0"/>
                        <a:t>H1a: </a:t>
                      </a:r>
                      <a:r>
                        <a:rPr lang="en-US" noProof="0" smtClean="0">
                          <a:solidFill>
                            <a:srgbClr val="008000"/>
                          </a:solidFill>
                        </a:rPr>
                        <a:t>1</a:t>
                      </a:r>
                      <a:r>
                        <a:rPr lang="en-US" noProof="0" smtClean="0"/>
                        <a:t> &gt; </a:t>
                      </a:r>
                      <a:r>
                        <a:rPr lang="en-US" noProof="0" smtClean="0">
                          <a:solidFill>
                            <a:srgbClr val="660066"/>
                          </a:solidFill>
                        </a:rPr>
                        <a:t>2</a:t>
                      </a:r>
                      <a:r>
                        <a:rPr lang="en-US" noProof="0" smtClean="0"/>
                        <a:t>,</a:t>
                      </a:r>
                      <a:r>
                        <a:rPr lang="en-US" baseline="0" noProof="0" smtClean="0"/>
                        <a:t> </a:t>
                      </a:r>
                      <a:r>
                        <a:rPr lang="en-US" noProof="0" smtClean="0">
                          <a:solidFill>
                            <a:srgbClr val="0089B9"/>
                          </a:solidFill>
                        </a:rPr>
                        <a:t>3</a:t>
                      </a:r>
                      <a:r>
                        <a:rPr lang="en-US" noProof="0" smtClean="0"/>
                        <a:t>, 4</a:t>
                      </a:r>
                      <a:endParaRPr lang="en-US" noProof="0"/>
                    </a:p>
                  </a:txBody>
                  <a:tcPr/>
                </a:tc>
                <a:tc>
                  <a:txBody>
                    <a:bodyPr/>
                    <a:lstStyle/>
                    <a:p>
                      <a:r>
                        <a:rPr lang="en-US" noProof="0" dirty="0" smtClean="0">
                          <a:solidFill>
                            <a:srgbClr val="008000"/>
                          </a:solidFill>
                        </a:rPr>
                        <a:t>1</a:t>
                      </a:r>
                      <a:r>
                        <a:rPr lang="en-US" noProof="0" dirty="0" smtClean="0"/>
                        <a:t> &gt; </a:t>
                      </a:r>
                      <a:r>
                        <a:rPr lang="en-US" noProof="0" dirty="0" smtClean="0">
                          <a:solidFill>
                            <a:srgbClr val="0089B9"/>
                          </a:solidFill>
                        </a:rPr>
                        <a:t>3</a:t>
                      </a:r>
                      <a:endParaRPr lang="en-US" noProof="0" dirty="0">
                        <a:solidFill>
                          <a:srgbClr val="0089B9"/>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noProof="0" smtClean="0"/>
                        <a:t>Partial</a:t>
                      </a:r>
                    </a:p>
                  </a:txBody>
                  <a:tcPr/>
                </a:tc>
              </a:tr>
              <a:tr h="494454">
                <a:tc>
                  <a:txBody>
                    <a:bodyPr/>
                    <a:lstStyle/>
                    <a:p>
                      <a:endParaRPr lang="en-US" noProof="0"/>
                    </a:p>
                  </a:txBody>
                  <a:tcPr/>
                </a:tc>
                <a:tc>
                  <a:txBody>
                    <a:bodyPr/>
                    <a:lstStyle/>
                    <a:p>
                      <a:r>
                        <a:rPr lang="en-US" noProof="0" smtClean="0"/>
                        <a:t>Time 30</a:t>
                      </a:r>
                      <a:endParaRPr lang="en-US" noProof="0"/>
                    </a:p>
                  </a:txBody>
                  <a:tcPr/>
                </a:tc>
                <a:tc>
                  <a:txBody>
                    <a:bodyPr/>
                    <a:lstStyle/>
                    <a:p>
                      <a:r>
                        <a:rPr lang="en-US" noProof="0" smtClean="0"/>
                        <a:t>H1b: </a:t>
                      </a:r>
                      <a:r>
                        <a:rPr lang="en-US" noProof="0" smtClean="0">
                          <a:solidFill>
                            <a:srgbClr val="008000"/>
                          </a:solidFill>
                        </a:rPr>
                        <a:t>1</a:t>
                      </a:r>
                      <a:r>
                        <a:rPr lang="en-US" noProof="0" smtClean="0"/>
                        <a:t> &gt; </a:t>
                      </a:r>
                      <a:r>
                        <a:rPr lang="en-US" noProof="0" smtClean="0">
                          <a:solidFill>
                            <a:srgbClr val="660066"/>
                          </a:solidFill>
                        </a:rPr>
                        <a:t>2</a:t>
                      </a:r>
                      <a:r>
                        <a:rPr lang="en-US" noProof="0" smtClean="0"/>
                        <a:t>,</a:t>
                      </a:r>
                      <a:r>
                        <a:rPr lang="en-US" baseline="0" noProof="0" smtClean="0"/>
                        <a:t> </a:t>
                      </a:r>
                      <a:r>
                        <a:rPr lang="en-US" noProof="0" smtClean="0">
                          <a:solidFill>
                            <a:srgbClr val="0089B9"/>
                          </a:solidFill>
                        </a:rPr>
                        <a:t>3</a:t>
                      </a:r>
                      <a:r>
                        <a:rPr lang="en-US" noProof="0" smtClean="0"/>
                        <a:t>, 4</a:t>
                      </a:r>
                      <a:endParaRPr lang="en-US" noProof="0"/>
                    </a:p>
                  </a:txBody>
                  <a:tcPr/>
                </a:tc>
                <a:tc>
                  <a:txBody>
                    <a:bodyPr/>
                    <a:lstStyle/>
                    <a:p>
                      <a:r>
                        <a:rPr lang="en-US" noProof="0" dirty="0" smtClean="0">
                          <a:solidFill>
                            <a:srgbClr val="008000"/>
                          </a:solidFill>
                        </a:rPr>
                        <a:t>1</a:t>
                      </a:r>
                      <a:r>
                        <a:rPr lang="en-US" noProof="0" dirty="0" smtClean="0"/>
                        <a:t> &gt; </a:t>
                      </a:r>
                      <a:r>
                        <a:rPr lang="en-US" noProof="0" dirty="0" smtClean="0">
                          <a:solidFill>
                            <a:srgbClr val="660066"/>
                          </a:solidFill>
                        </a:rPr>
                        <a:t>2</a:t>
                      </a:r>
                      <a:r>
                        <a:rPr lang="en-US" noProof="0" dirty="0" smtClean="0"/>
                        <a:t>, </a:t>
                      </a:r>
                      <a:r>
                        <a:rPr lang="en-US" noProof="0" dirty="0" smtClean="0">
                          <a:solidFill>
                            <a:srgbClr val="0089B9"/>
                          </a:solidFill>
                        </a:rPr>
                        <a:t>3</a:t>
                      </a:r>
                      <a:r>
                        <a:rPr lang="en-US" noProof="0" dirty="0" smtClean="0"/>
                        <a:t>, 4</a:t>
                      </a:r>
                      <a:endParaRPr lang="en-US" noProof="0" dirty="0"/>
                    </a:p>
                  </a:txBody>
                  <a:tcPr/>
                </a:tc>
                <a:tc>
                  <a:txBody>
                    <a:bodyPr/>
                    <a:lstStyle/>
                    <a:p>
                      <a:r>
                        <a:rPr lang="en-US" noProof="0" smtClean="0"/>
                        <a:t>Full</a:t>
                      </a:r>
                      <a:endParaRPr lang="en-US" noProof="0"/>
                    </a:p>
                  </a:txBody>
                  <a:tcPr/>
                </a:tc>
              </a:tr>
              <a:tr h="494454">
                <a:tc>
                  <a:txBody>
                    <a:bodyPr/>
                    <a:lstStyle/>
                    <a:p>
                      <a:endParaRPr lang="en-US" noProof="0"/>
                    </a:p>
                  </a:txBody>
                  <a:tcPr/>
                </a:tc>
                <a:tc>
                  <a:txBody>
                    <a:bodyPr/>
                    <a:lstStyle/>
                    <a:p>
                      <a:r>
                        <a:rPr lang="en-US" noProof="0" smtClean="0"/>
                        <a:t>Time 8</a:t>
                      </a:r>
                      <a:endParaRPr lang="en-US" noProof="0"/>
                    </a:p>
                  </a:txBody>
                  <a:tcPr/>
                </a:tc>
                <a:tc>
                  <a:txBody>
                    <a:bodyPr/>
                    <a:lstStyle/>
                    <a:p>
                      <a:r>
                        <a:rPr lang="en-US" noProof="0" smtClean="0"/>
                        <a:t>H2a: </a:t>
                      </a:r>
                      <a:r>
                        <a:rPr lang="en-US" noProof="0" smtClean="0">
                          <a:solidFill>
                            <a:srgbClr val="660066"/>
                          </a:solidFill>
                        </a:rPr>
                        <a:t>2</a:t>
                      </a:r>
                      <a:r>
                        <a:rPr lang="en-US" noProof="0" smtClean="0"/>
                        <a:t> &gt; </a:t>
                      </a:r>
                      <a:r>
                        <a:rPr lang="en-US" noProof="0" smtClean="0">
                          <a:solidFill>
                            <a:srgbClr val="008000"/>
                          </a:solidFill>
                        </a:rPr>
                        <a:t>1</a:t>
                      </a:r>
                      <a:r>
                        <a:rPr lang="en-US" noProof="0" smtClean="0"/>
                        <a:t>, </a:t>
                      </a:r>
                      <a:r>
                        <a:rPr lang="en-US" noProof="0" smtClean="0">
                          <a:solidFill>
                            <a:srgbClr val="0089B9"/>
                          </a:solidFill>
                        </a:rPr>
                        <a:t>3</a:t>
                      </a:r>
                      <a:r>
                        <a:rPr lang="en-US" noProof="0" smtClean="0"/>
                        <a:t>, 4</a:t>
                      </a:r>
                      <a:endParaRPr lang="en-US" noProof="0"/>
                    </a:p>
                  </a:txBody>
                  <a:tcPr/>
                </a:tc>
                <a:tc>
                  <a:txBody>
                    <a:bodyPr/>
                    <a:lstStyle/>
                    <a:p>
                      <a:r>
                        <a:rPr lang="en-US" noProof="0" dirty="0" smtClean="0">
                          <a:solidFill>
                            <a:srgbClr val="660066"/>
                          </a:solidFill>
                        </a:rPr>
                        <a:t>2</a:t>
                      </a:r>
                      <a:r>
                        <a:rPr lang="en-US" noProof="0" dirty="0" smtClean="0"/>
                        <a:t> &gt; </a:t>
                      </a:r>
                      <a:r>
                        <a:rPr lang="en-US" noProof="0" dirty="0" smtClean="0">
                          <a:solidFill>
                            <a:srgbClr val="008000"/>
                          </a:solidFill>
                        </a:rPr>
                        <a:t>1</a:t>
                      </a:r>
                      <a:r>
                        <a:rPr lang="en-US" noProof="0" dirty="0" smtClean="0"/>
                        <a:t>, </a:t>
                      </a:r>
                      <a:r>
                        <a:rPr lang="en-US" noProof="0" dirty="0" smtClean="0">
                          <a:solidFill>
                            <a:srgbClr val="0089B9"/>
                          </a:solidFill>
                        </a:rPr>
                        <a:t>3</a:t>
                      </a:r>
                      <a:r>
                        <a:rPr lang="en-US" noProof="0" dirty="0" smtClean="0"/>
                        <a:t>, 4</a:t>
                      </a:r>
                      <a:endParaRPr lang="en-US" noProof="0" dirty="0"/>
                    </a:p>
                  </a:txBody>
                  <a:tcPr/>
                </a:tc>
                <a:tc>
                  <a:txBody>
                    <a:bodyPr/>
                    <a:lstStyle/>
                    <a:p>
                      <a:r>
                        <a:rPr lang="en-US" noProof="0" smtClean="0"/>
                        <a:t>Full</a:t>
                      </a:r>
                    </a:p>
                  </a:txBody>
                  <a:tcPr/>
                </a:tc>
              </a:tr>
              <a:tr h="494454">
                <a:tc>
                  <a:txBody>
                    <a:bodyPr/>
                    <a:lstStyle/>
                    <a:p>
                      <a:endParaRPr lang="en-US" noProof="0"/>
                    </a:p>
                  </a:txBody>
                  <a:tcPr/>
                </a:tc>
                <a:tc>
                  <a:txBody>
                    <a:bodyPr/>
                    <a:lstStyle/>
                    <a:p>
                      <a:r>
                        <a:rPr lang="en-US" noProof="0" smtClean="0"/>
                        <a:t>Time 17</a:t>
                      </a:r>
                      <a:endParaRPr lang="en-US" noProof="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noProof="0" smtClean="0"/>
                        <a:t>H2b: </a:t>
                      </a:r>
                      <a:r>
                        <a:rPr lang="en-US" noProof="0" smtClean="0">
                          <a:solidFill>
                            <a:srgbClr val="660066"/>
                          </a:solidFill>
                        </a:rPr>
                        <a:t>2</a:t>
                      </a:r>
                      <a:r>
                        <a:rPr lang="en-US" noProof="0" smtClean="0"/>
                        <a:t> &gt; </a:t>
                      </a:r>
                      <a:r>
                        <a:rPr lang="en-US" noProof="0" smtClean="0">
                          <a:solidFill>
                            <a:srgbClr val="008000"/>
                          </a:solidFill>
                        </a:rPr>
                        <a:t>1</a:t>
                      </a:r>
                      <a:r>
                        <a:rPr lang="en-US" noProof="0" smtClean="0"/>
                        <a:t>, </a:t>
                      </a:r>
                      <a:r>
                        <a:rPr lang="en-US" noProof="0" smtClean="0">
                          <a:solidFill>
                            <a:srgbClr val="0089B9"/>
                          </a:solidFill>
                        </a:rPr>
                        <a:t>3</a:t>
                      </a:r>
                      <a:r>
                        <a:rPr lang="en-US" noProof="0" smtClean="0"/>
                        <a:t>, 4</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noProof="0" dirty="0" smtClean="0">
                          <a:solidFill>
                            <a:srgbClr val="660066"/>
                          </a:solidFill>
                        </a:rPr>
                        <a:t>2</a:t>
                      </a:r>
                      <a:r>
                        <a:rPr lang="en-US" noProof="0" dirty="0" smtClean="0"/>
                        <a:t> &gt; </a:t>
                      </a:r>
                      <a:r>
                        <a:rPr lang="en-US" noProof="0" dirty="0" smtClean="0">
                          <a:solidFill>
                            <a:srgbClr val="008000"/>
                          </a:solidFill>
                        </a:rPr>
                        <a:t>1</a:t>
                      </a:r>
                      <a:r>
                        <a:rPr lang="en-US" noProof="0" dirty="0" smtClean="0"/>
                        <a:t>, </a:t>
                      </a:r>
                      <a:r>
                        <a:rPr lang="en-US" noProof="0" dirty="0" smtClean="0">
                          <a:solidFill>
                            <a:srgbClr val="0089B9"/>
                          </a:solidFill>
                        </a:rPr>
                        <a:t>3</a:t>
                      </a:r>
                      <a:r>
                        <a:rPr lang="en-US" noProof="0" dirty="0" smtClean="0"/>
                        <a:t>, 4</a:t>
                      </a:r>
                    </a:p>
                  </a:txBody>
                  <a:tcPr/>
                </a:tc>
                <a:tc>
                  <a:txBody>
                    <a:bodyPr/>
                    <a:lstStyle/>
                    <a:p>
                      <a:r>
                        <a:rPr lang="en-US" noProof="0" smtClean="0"/>
                        <a:t>Full</a:t>
                      </a:r>
                    </a:p>
                  </a:txBody>
                  <a:tcPr/>
                </a:tc>
              </a:tr>
              <a:tr h="494454">
                <a:tc>
                  <a:txBody>
                    <a:bodyPr/>
                    <a:lstStyle/>
                    <a:p>
                      <a:r>
                        <a:rPr lang="en-US" noProof="0" smtClean="0"/>
                        <a:t>Duration</a:t>
                      </a:r>
                      <a:endParaRPr lang="en-US" noProof="0"/>
                    </a:p>
                  </a:txBody>
                  <a:tcPr/>
                </a:tc>
                <a:tc>
                  <a:txBody>
                    <a:bodyPr/>
                    <a:lstStyle/>
                    <a:p>
                      <a:r>
                        <a:rPr lang="en-US" noProof="0" smtClean="0"/>
                        <a:t>Intersection</a:t>
                      </a:r>
                      <a:endParaRPr lang="en-US" noProof="0"/>
                    </a:p>
                  </a:txBody>
                  <a:tcPr/>
                </a:tc>
                <a:tc>
                  <a:txBody>
                    <a:bodyPr/>
                    <a:lstStyle/>
                    <a:p>
                      <a:r>
                        <a:rPr lang="en-US" noProof="0" smtClean="0"/>
                        <a:t>H3a: </a:t>
                      </a:r>
                      <a:r>
                        <a:rPr lang="en-US" noProof="0" smtClean="0">
                          <a:solidFill>
                            <a:srgbClr val="008000"/>
                          </a:solidFill>
                        </a:rPr>
                        <a:t>1</a:t>
                      </a:r>
                      <a:r>
                        <a:rPr lang="en-US" noProof="0" smtClean="0"/>
                        <a:t> &gt; </a:t>
                      </a:r>
                      <a:r>
                        <a:rPr lang="en-US" noProof="0" smtClean="0">
                          <a:solidFill>
                            <a:srgbClr val="660066"/>
                          </a:solidFill>
                        </a:rPr>
                        <a:t>2</a:t>
                      </a:r>
                      <a:r>
                        <a:rPr lang="en-US" noProof="0" smtClean="0"/>
                        <a:t>,</a:t>
                      </a:r>
                      <a:r>
                        <a:rPr lang="en-US" baseline="0" noProof="0" smtClean="0"/>
                        <a:t> </a:t>
                      </a:r>
                      <a:r>
                        <a:rPr lang="en-US" noProof="0" smtClean="0">
                          <a:solidFill>
                            <a:srgbClr val="0089B9"/>
                          </a:solidFill>
                        </a:rPr>
                        <a:t>3</a:t>
                      </a:r>
                      <a:r>
                        <a:rPr lang="en-US" noProof="0" smtClean="0"/>
                        <a:t>, 4</a:t>
                      </a:r>
                      <a:endParaRPr lang="en-US" noProof="0"/>
                    </a:p>
                  </a:txBody>
                  <a:tcPr/>
                </a:tc>
                <a:tc>
                  <a:txBody>
                    <a:bodyPr/>
                    <a:lstStyle/>
                    <a:p>
                      <a:r>
                        <a:rPr lang="en-US" noProof="0" dirty="0" smtClean="0"/>
                        <a:t>-</a:t>
                      </a:r>
                      <a:endParaRPr lang="en-US" noProof="0" dirty="0"/>
                    </a:p>
                  </a:txBody>
                  <a:tcPr/>
                </a:tc>
                <a:tc>
                  <a:txBody>
                    <a:bodyPr/>
                    <a:lstStyle/>
                    <a:p>
                      <a:r>
                        <a:rPr lang="en-US" noProof="0" smtClean="0"/>
                        <a:t>No</a:t>
                      </a:r>
                    </a:p>
                  </a:txBody>
                  <a:tcPr/>
                </a:tc>
              </a:tr>
              <a:tr h="494454">
                <a:tc>
                  <a:txBody>
                    <a:bodyPr/>
                    <a:lstStyle/>
                    <a:p>
                      <a:endParaRPr lang="en-US" noProof="0"/>
                    </a:p>
                  </a:txBody>
                  <a:tcPr/>
                </a:tc>
                <a:tc>
                  <a:txBody>
                    <a:bodyPr/>
                    <a:lstStyle/>
                    <a:p>
                      <a:r>
                        <a:rPr lang="en-US" noProof="0" smtClean="0"/>
                        <a:t>Time 30</a:t>
                      </a:r>
                      <a:endParaRPr lang="en-US" noProof="0"/>
                    </a:p>
                  </a:txBody>
                  <a:tcPr/>
                </a:tc>
                <a:tc>
                  <a:txBody>
                    <a:bodyPr/>
                    <a:lstStyle/>
                    <a:p>
                      <a:r>
                        <a:rPr lang="en-US" noProof="0" smtClean="0"/>
                        <a:t>H3b: </a:t>
                      </a:r>
                      <a:r>
                        <a:rPr lang="en-US" noProof="0" smtClean="0">
                          <a:solidFill>
                            <a:srgbClr val="008000"/>
                          </a:solidFill>
                        </a:rPr>
                        <a:t>1</a:t>
                      </a:r>
                      <a:r>
                        <a:rPr lang="en-US" noProof="0" smtClean="0"/>
                        <a:t> &gt; </a:t>
                      </a:r>
                      <a:r>
                        <a:rPr lang="en-US" noProof="0" smtClean="0">
                          <a:solidFill>
                            <a:srgbClr val="660066"/>
                          </a:solidFill>
                        </a:rPr>
                        <a:t>2</a:t>
                      </a:r>
                      <a:r>
                        <a:rPr lang="en-US" noProof="0" smtClean="0"/>
                        <a:t>,</a:t>
                      </a:r>
                      <a:r>
                        <a:rPr lang="en-US" baseline="0" noProof="0" smtClean="0"/>
                        <a:t> </a:t>
                      </a:r>
                      <a:r>
                        <a:rPr lang="en-US" noProof="0" smtClean="0">
                          <a:solidFill>
                            <a:srgbClr val="0089B9"/>
                          </a:solidFill>
                        </a:rPr>
                        <a:t>3</a:t>
                      </a:r>
                      <a:r>
                        <a:rPr lang="en-US" noProof="0" smtClean="0"/>
                        <a:t>, 4</a:t>
                      </a:r>
                      <a:endParaRPr lang="en-US" noProof="0"/>
                    </a:p>
                  </a:txBody>
                  <a:tcPr/>
                </a:tc>
                <a:tc>
                  <a:txBody>
                    <a:bodyPr/>
                    <a:lstStyle/>
                    <a:p>
                      <a:r>
                        <a:rPr lang="en-US" noProof="0" dirty="0" smtClean="0"/>
                        <a:t>-</a:t>
                      </a:r>
                      <a:endParaRPr lang="en-US" noProof="0" dirty="0"/>
                    </a:p>
                  </a:txBody>
                  <a:tcPr/>
                </a:tc>
                <a:tc>
                  <a:txBody>
                    <a:bodyPr/>
                    <a:lstStyle/>
                    <a:p>
                      <a:r>
                        <a:rPr lang="en-US" noProof="0" smtClean="0"/>
                        <a:t>No</a:t>
                      </a:r>
                    </a:p>
                  </a:txBody>
                  <a:tcPr/>
                </a:tc>
              </a:tr>
              <a:tr h="494454">
                <a:tc>
                  <a:txBody>
                    <a:bodyPr/>
                    <a:lstStyle/>
                    <a:p>
                      <a:endParaRPr lang="en-US" noProof="0"/>
                    </a:p>
                  </a:txBody>
                  <a:tcPr/>
                </a:tc>
                <a:tc>
                  <a:txBody>
                    <a:bodyPr/>
                    <a:lstStyle/>
                    <a:p>
                      <a:r>
                        <a:rPr lang="en-US" noProof="0" dirty="0" smtClean="0"/>
                        <a:t>Time 8</a:t>
                      </a:r>
                      <a:endParaRPr lang="en-US" noProof="0" dirty="0"/>
                    </a:p>
                  </a:txBody>
                  <a:tcPr/>
                </a:tc>
                <a:tc>
                  <a:txBody>
                    <a:bodyPr/>
                    <a:lstStyle/>
                    <a:p>
                      <a:r>
                        <a:rPr lang="en-US" noProof="0" smtClean="0"/>
                        <a:t>H4a: </a:t>
                      </a:r>
                      <a:r>
                        <a:rPr lang="en-US" noProof="0" smtClean="0">
                          <a:solidFill>
                            <a:srgbClr val="660066"/>
                          </a:solidFill>
                        </a:rPr>
                        <a:t>2</a:t>
                      </a:r>
                      <a:r>
                        <a:rPr lang="en-US" noProof="0" smtClean="0"/>
                        <a:t> &gt; </a:t>
                      </a:r>
                      <a:r>
                        <a:rPr lang="en-US" noProof="0" smtClean="0">
                          <a:solidFill>
                            <a:srgbClr val="008000"/>
                          </a:solidFill>
                        </a:rPr>
                        <a:t>1</a:t>
                      </a:r>
                      <a:r>
                        <a:rPr lang="en-US" noProof="0" smtClean="0"/>
                        <a:t>, </a:t>
                      </a:r>
                      <a:r>
                        <a:rPr lang="en-US" noProof="0" smtClean="0">
                          <a:solidFill>
                            <a:srgbClr val="0089B9"/>
                          </a:solidFill>
                        </a:rPr>
                        <a:t>3</a:t>
                      </a:r>
                      <a:r>
                        <a:rPr lang="en-US" noProof="0" smtClean="0"/>
                        <a:t>, 4</a:t>
                      </a:r>
                      <a:endParaRPr lang="en-US" noProof="0"/>
                    </a:p>
                  </a:txBody>
                  <a:tcPr/>
                </a:tc>
                <a:tc>
                  <a:txBody>
                    <a:bodyPr/>
                    <a:lstStyle/>
                    <a:p>
                      <a:r>
                        <a:rPr lang="en-US" noProof="0" dirty="0" smtClean="0">
                          <a:solidFill>
                            <a:srgbClr val="660066"/>
                          </a:solidFill>
                        </a:rPr>
                        <a:t>2</a:t>
                      </a:r>
                      <a:r>
                        <a:rPr lang="en-US" noProof="0" dirty="0" smtClean="0"/>
                        <a:t> &gt; </a:t>
                      </a:r>
                      <a:r>
                        <a:rPr lang="en-US" noProof="0" dirty="0" smtClean="0">
                          <a:solidFill>
                            <a:srgbClr val="008000"/>
                          </a:solidFill>
                        </a:rPr>
                        <a:t>1</a:t>
                      </a:r>
                      <a:r>
                        <a:rPr lang="en-US" noProof="0" dirty="0" smtClean="0"/>
                        <a:t>, </a:t>
                      </a:r>
                      <a:r>
                        <a:rPr lang="en-US" noProof="0" dirty="0" smtClean="0">
                          <a:solidFill>
                            <a:srgbClr val="0089B9"/>
                          </a:solidFill>
                        </a:rPr>
                        <a:t>3</a:t>
                      </a:r>
                      <a:r>
                        <a:rPr lang="en-US" noProof="0" dirty="0" smtClean="0"/>
                        <a:t>, 4</a:t>
                      </a:r>
                      <a:endParaRPr lang="en-US" noProof="0" dirty="0"/>
                    </a:p>
                  </a:txBody>
                  <a:tcPr/>
                </a:tc>
                <a:tc>
                  <a:txBody>
                    <a:bodyPr/>
                    <a:lstStyle/>
                    <a:p>
                      <a:r>
                        <a:rPr lang="en-US" noProof="0" smtClean="0"/>
                        <a:t>Full</a:t>
                      </a:r>
                    </a:p>
                  </a:txBody>
                  <a:tcPr/>
                </a:tc>
              </a:tr>
              <a:tr h="494454">
                <a:tc>
                  <a:txBody>
                    <a:bodyPr/>
                    <a:lstStyle/>
                    <a:p>
                      <a:endParaRPr lang="en-US" noProof="0"/>
                    </a:p>
                  </a:txBody>
                  <a:tcPr/>
                </a:tc>
                <a:tc>
                  <a:txBody>
                    <a:bodyPr/>
                    <a:lstStyle/>
                    <a:p>
                      <a:r>
                        <a:rPr lang="en-US" noProof="0" smtClean="0"/>
                        <a:t>Time 17</a:t>
                      </a:r>
                      <a:endParaRPr lang="en-US" noProof="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noProof="0" smtClean="0"/>
                        <a:t>H4b: </a:t>
                      </a:r>
                      <a:r>
                        <a:rPr lang="en-US" noProof="0" smtClean="0">
                          <a:solidFill>
                            <a:srgbClr val="660066"/>
                          </a:solidFill>
                        </a:rPr>
                        <a:t>2</a:t>
                      </a:r>
                      <a:r>
                        <a:rPr lang="en-US" noProof="0" smtClean="0"/>
                        <a:t> &gt; </a:t>
                      </a:r>
                      <a:r>
                        <a:rPr lang="en-US" noProof="0" smtClean="0">
                          <a:solidFill>
                            <a:srgbClr val="008000"/>
                          </a:solidFill>
                        </a:rPr>
                        <a:t>1</a:t>
                      </a:r>
                      <a:r>
                        <a:rPr lang="en-US" noProof="0" smtClean="0"/>
                        <a:t>, </a:t>
                      </a:r>
                      <a:r>
                        <a:rPr lang="en-US" noProof="0" smtClean="0">
                          <a:solidFill>
                            <a:srgbClr val="0089B9"/>
                          </a:solidFill>
                        </a:rPr>
                        <a:t>3</a:t>
                      </a:r>
                      <a:r>
                        <a:rPr lang="en-US" noProof="0" smtClean="0"/>
                        <a:t>, 4</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noProof="0" dirty="0" smtClean="0">
                          <a:solidFill>
                            <a:srgbClr val="660066"/>
                          </a:solidFill>
                        </a:rPr>
                        <a:t>2</a:t>
                      </a:r>
                      <a:r>
                        <a:rPr lang="en-US" noProof="0" dirty="0" smtClean="0"/>
                        <a:t> &gt; </a:t>
                      </a:r>
                      <a:r>
                        <a:rPr lang="en-US" noProof="0" dirty="0" smtClean="0">
                          <a:solidFill>
                            <a:srgbClr val="008000"/>
                          </a:solidFill>
                        </a:rPr>
                        <a:t>1</a:t>
                      </a:r>
                      <a:r>
                        <a:rPr lang="en-US" noProof="0" dirty="0" smtClean="0"/>
                        <a:t>, </a:t>
                      </a:r>
                      <a:r>
                        <a:rPr lang="en-US" noProof="0" dirty="0" smtClean="0">
                          <a:solidFill>
                            <a:srgbClr val="0089B9"/>
                          </a:solidFill>
                        </a:rPr>
                        <a:t>3</a:t>
                      </a:r>
                    </a:p>
                  </a:txBody>
                  <a:tcPr/>
                </a:tc>
                <a:tc>
                  <a:txBody>
                    <a:bodyPr/>
                    <a:lstStyle/>
                    <a:p>
                      <a:r>
                        <a:rPr lang="en-US" noProof="0" smtClean="0"/>
                        <a:t>Partial</a:t>
                      </a:r>
                    </a:p>
                  </a:txBody>
                  <a:tcPr/>
                </a:tc>
              </a:tr>
              <a:tr h="494454">
                <a:tc>
                  <a:txBody>
                    <a:bodyPr/>
                    <a:lstStyle/>
                    <a:p>
                      <a:r>
                        <a:rPr lang="en-US" noProof="0" smtClean="0"/>
                        <a:t>Cycle</a:t>
                      </a:r>
                      <a:endParaRPr lang="en-US" noProof="0"/>
                    </a:p>
                  </a:txBody>
                  <a:tcPr/>
                </a:tc>
                <a:tc>
                  <a:txBody>
                    <a:bodyPr/>
                    <a:lstStyle/>
                    <a:p>
                      <a:r>
                        <a:rPr lang="en-US" noProof="0" smtClean="0"/>
                        <a:t>Number Q3</a:t>
                      </a:r>
                      <a:endParaRPr lang="en-US" noProof="0"/>
                    </a:p>
                  </a:txBody>
                  <a:tcPr/>
                </a:tc>
                <a:tc>
                  <a:txBody>
                    <a:bodyPr/>
                    <a:lstStyle/>
                    <a:p>
                      <a:r>
                        <a:rPr lang="en-US" noProof="0" smtClean="0"/>
                        <a:t>H5a: </a:t>
                      </a:r>
                      <a:r>
                        <a:rPr lang="en-US" noProof="0" smtClean="0">
                          <a:solidFill>
                            <a:srgbClr val="008000"/>
                          </a:solidFill>
                        </a:rPr>
                        <a:t>1</a:t>
                      </a:r>
                      <a:r>
                        <a:rPr lang="en-US" noProof="0" smtClean="0"/>
                        <a:t> &gt;</a:t>
                      </a:r>
                      <a:r>
                        <a:rPr lang="en-US" baseline="0" noProof="0" smtClean="0"/>
                        <a:t> </a:t>
                      </a:r>
                      <a:r>
                        <a:rPr lang="en-US" baseline="0" noProof="0" smtClean="0">
                          <a:solidFill>
                            <a:srgbClr val="660066"/>
                          </a:solidFill>
                        </a:rPr>
                        <a:t>2</a:t>
                      </a:r>
                      <a:endParaRPr lang="en-US" noProof="0">
                        <a:solidFill>
                          <a:srgbClr val="660066"/>
                        </a:solidFill>
                      </a:endParaRPr>
                    </a:p>
                  </a:txBody>
                  <a:tcPr/>
                </a:tc>
                <a:tc>
                  <a:txBody>
                    <a:bodyPr/>
                    <a:lstStyle/>
                    <a:p>
                      <a:r>
                        <a:rPr lang="en-US" noProof="0" dirty="0" smtClean="0"/>
                        <a:t>-</a:t>
                      </a:r>
                      <a:endParaRPr lang="en-US" noProof="0" dirty="0"/>
                    </a:p>
                  </a:txBody>
                  <a:tcPr/>
                </a:tc>
                <a:tc>
                  <a:txBody>
                    <a:bodyPr/>
                    <a:lstStyle/>
                    <a:p>
                      <a:r>
                        <a:rPr lang="en-US" noProof="0" smtClean="0"/>
                        <a:t>No</a:t>
                      </a:r>
                    </a:p>
                  </a:txBody>
                  <a:tcPr/>
                </a:tc>
              </a:tr>
              <a:tr h="494454">
                <a:tc>
                  <a:txBody>
                    <a:bodyPr/>
                    <a:lstStyle/>
                    <a:p>
                      <a:endParaRPr lang="en-US" noProof="0"/>
                    </a:p>
                  </a:txBody>
                  <a:tcPr/>
                </a:tc>
                <a:tc>
                  <a:txBody>
                    <a:bodyPr/>
                    <a:lstStyle/>
                    <a:p>
                      <a:r>
                        <a:rPr lang="en-US" noProof="0" dirty="0" smtClean="0"/>
                        <a:t>Number Q4</a:t>
                      </a:r>
                      <a:endParaRPr lang="en-US" noProof="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noProof="0" smtClean="0"/>
                        <a:t>H5b: </a:t>
                      </a:r>
                      <a:r>
                        <a:rPr lang="en-US" noProof="0" smtClean="0">
                          <a:solidFill>
                            <a:srgbClr val="008000"/>
                          </a:solidFill>
                        </a:rPr>
                        <a:t>1</a:t>
                      </a:r>
                      <a:r>
                        <a:rPr lang="en-US" noProof="0" smtClean="0"/>
                        <a:t> &gt;</a:t>
                      </a:r>
                      <a:r>
                        <a:rPr lang="en-US" baseline="0" noProof="0" smtClean="0"/>
                        <a:t> </a:t>
                      </a:r>
                      <a:r>
                        <a:rPr lang="en-US" baseline="0" noProof="0" smtClean="0">
                          <a:solidFill>
                            <a:srgbClr val="660066"/>
                          </a:solidFill>
                        </a:rPr>
                        <a:t>2</a:t>
                      </a:r>
                      <a:endParaRPr lang="en-US" noProof="0" smtClean="0">
                        <a:solidFill>
                          <a:srgbClr val="660066"/>
                        </a:solidFill>
                      </a:endParaRPr>
                    </a:p>
                  </a:txBody>
                  <a:tcPr/>
                </a:tc>
                <a:tc>
                  <a:txBody>
                    <a:bodyPr/>
                    <a:lstStyle/>
                    <a:p>
                      <a:r>
                        <a:rPr lang="en-US" noProof="0" dirty="0" smtClean="0">
                          <a:solidFill>
                            <a:srgbClr val="008000"/>
                          </a:solidFill>
                        </a:rPr>
                        <a:t>1</a:t>
                      </a:r>
                      <a:r>
                        <a:rPr lang="en-US" noProof="0" dirty="0" smtClean="0"/>
                        <a:t> &gt; 2</a:t>
                      </a:r>
                      <a:endParaRPr lang="en-US" noProof="0" dirty="0"/>
                    </a:p>
                  </a:txBody>
                  <a:tcPr/>
                </a:tc>
                <a:tc>
                  <a:txBody>
                    <a:bodyPr/>
                    <a:lstStyle/>
                    <a:p>
                      <a:r>
                        <a:rPr lang="en-US" noProof="0" smtClean="0"/>
                        <a:t>Full</a:t>
                      </a:r>
                    </a:p>
                  </a:txBody>
                  <a:tcPr/>
                </a:tc>
              </a:tr>
              <a:tr h="494454">
                <a:tc>
                  <a:txBody>
                    <a:bodyPr/>
                    <a:lstStyle/>
                    <a:p>
                      <a:r>
                        <a:rPr lang="en-US" noProof="0" dirty="0" smtClean="0"/>
                        <a:t>Temporal</a:t>
                      </a:r>
                      <a:r>
                        <a:rPr lang="en-US" baseline="0" noProof="0" dirty="0" smtClean="0"/>
                        <a:t> location</a:t>
                      </a:r>
                      <a:endParaRPr lang="en-US" noProof="0" dirty="0"/>
                    </a:p>
                  </a:txBody>
                  <a:tcPr/>
                </a:tc>
                <a:tc>
                  <a:txBody>
                    <a:bodyPr/>
                    <a:lstStyle/>
                    <a:p>
                      <a:r>
                        <a:rPr lang="en-US" noProof="0" dirty="0" smtClean="0"/>
                        <a:t>Intersection</a:t>
                      </a:r>
                      <a:r>
                        <a:rPr lang="en-US" baseline="0" noProof="0" dirty="0" smtClean="0"/>
                        <a:t> before answer</a:t>
                      </a:r>
                      <a:endParaRPr lang="en-US" noProof="0" dirty="0"/>
                    </a:p>
                  </a:txBody>
                  <a:tcPr/>
                </a:tc>
                <a:tc>
                  <a:txBody>
                    <a:bodyPr/>
                    <a:lstStyle/>
                    <a:p>
                      <a:r>
                        <a:rPr lang="en-US" noProof="0" smtClean="0"/>
                        <a:t>H6a:</a:t>
                      </a:r>
                      <a:r>
                        <a:rPr lang="en-US" baseline="0" noProof="0" smtClean="0"/>
                        <a:t> </a:t>
                      </a:r>
                      <a:r>
                        <a:rPr lang="en-US" baseline="0" noProof="0" smtClean="0">
                          <a:solidFill>
                            <a:srgbClr val="008000"/>
                          </a:solidFill>
                        </a:rPr>
                        <a:t>1</a:t>
                      </a:r>
                      <a:r>
                        <a:rPr lang="en-US" baseline="0" noProof="0" smtClean="0"/>
                        <a:t> &gt; </a:t>
                      </a:r>
                      <a:r>
                        <a:rPr lang="en-US" baseline="0" noProof="0" smtClean="0">
                          <a:solidFill>
                            <a:srgbClr val="660066"/>
                          </a:solidFill>
                        </a:rPr>
                        <a:t>2</a:t>
                      </a:r>
                      <a:r>
                        <a:rPr lang="en-US" baseline="0" noProof="0" smtClean="0"/>
                        <a:t>, </a:t>
                      </a:r>
                      <a:r>
                        <a:rPr lang="en-US" baseline="0" noProof="0" smtClean="0">
                          <a:solidFill>
                            <a:srgbClr val="0089B9"/>
                          </a:solidFill>
                        </a:rPr>
                        <a:t>3</a:t>
                      </a:r>
                      <a:r>
                        <a:rPr lang="en-US" baseline="0" noProof="0" smtClean="0"/>
                        <a:t>, 4</a:t>
                      </a:r>
                      <a:endParaRPr lang="en-US" noProof="0"/>
                    </a:p>
                  </a:txBody>
                  <a:tcPr/>
                </a:tc>
                <a:tc>
                  <a:txBody>
                    <a:bodyPr/>
                    <a:lstStyle/>
                    <a:p>
                      <a:r>
                        <a:rPr lang="en-US" noProof="0" dirty="0" smtClean="0">
                          <a:solidFill>
                            <a:srgbClr val="008000"/>
                          </a:solidFill>
                        </a:rPr>
                        <a:t>1</a:t>
                      </a:r>
                      <a:r>
                        <a:rPr lang="en-US" noProof="0" dirty="0" smtClean="0"/>
                        <a:t> &gt; </a:t>
                      </a:r>
                      <a:r>
                        <a:rPr lang="en-US" noProof="0" dirty="0" smtClean="0">
                          <a:solidFill>
                            <a:srgbClr val="660066"/>
                          </a:solidFill>
                        </a:rPr>
                        <a:t>2</a:t>
                      </a:r>
                      <a:endParaRPr lang="en-US" noProof="0" dirty="0">
                        <a:solidFill>
                          <a:srgbClr val="660066"/>
                        </a:solidFill>
                      </a:endParaRPr>
                    </a:p>
                  </a:txBody>
                  <a:tcPr/>
                </a:tc>
                <a:tc>
                  <a:txBody>
                    <a:bodyPr/>
                    <a:lstStyle/>
                    <a:p>
                      <a:r>
                        <a:rPr lang="en-US" noProof="0" smtClean="0"/>
                        <a:t>Partial</a:t>
                      </a:r>
                    </a:p>
                  </a:txBody>
                  <a:tcPr/>
                </a:tc>
              </a:tr>
              <a:tr h="494454">
                <a:tc>
                  <a:txBody>
                    <a:bodyPr/>
                    <a:lstStyle/>
                    <a:p>
                      <a:endParaRPr lang="en-US" noProof="0"/>
                    </a:p>
                  </a:txBody>
                  <a:tcPr/>
                </a:tc>
                <a:tc>
                  <a:txBody>
                    <a:bodyPr/>
                    <a:lstStyle/>
                    <a:p>
                      <a:r>
                        <a:rPr lang="en-US" noProof="0" dirty="0" smtClean="0"/>
                        <a:t>Time 30 before</a:t>
                      </a:r>
                      <a:r>
                        <a:rPr lang="en-US" baseline="0" noProof="0" dirty="0" smtClean="0"/>
                        <a:t> answer</a:t>
                      </a:r>
                      <a:endParaRPr lang="en-US" noProof="0" dirty="0"/>
                    </a:p>
                  </a:txBody>
                  <a:tcPr/>
                </a:tc>
                <a:tc>
                  <a:txBody>
                    <a:bodyPr/>
                    <a:lstStyle/>
                    <a:p>
                      <a:r>
                        <a:rPr lang="en-US" noProof="0" dirty="0" smtClean="0"/>
                        <a:t>H6b:</a:t>
                      </a:r>
                      <a:r>
                        <a:rPr lang="en-US" baseline="0" noProof="0" dirty="0" smtClean="0"/>
                        <a:t> </a:t>
                      </a:r>
                      <a:r>
                        <a:rPr lang="en-US" baseline="0" noProof="0" dirty="0" smtClean="0">
                          <a:solidFill>
                            <a:srgbClr val="008000"/>
                          </a:solidFill>
                        </a:rPr>
                        <a:t>1</a:t>
                      </a:r>
                      <a:r>
                        <a:rPr lang="en-US" baseline="0" noProof="0" dirty="0" smtClean="0"/>
                        <a:t> &gt; </a:t>
                      </a:r>
                      <a:r>
                        <a:rPr lang="en-US" baseline="0" noProof="0" dirty="0" smtClean="0">
                          <a:solidFill>
                            <a:srgbClr val="660066"/>
                          </a:solidFill>
                        </a:rPr>
                        <a:t>2</a:t>
                      </a:r>
                      <a:r>
                        <a:rPr lang="en-US" baseline="0" noProof="0" dirty="0" smtClean="0"/>
                        <a:t>, </a:t>
                      </a:r>
                      <a:r>
                        <a:rPr lang="en-US" baseline="0" noProof="0" dirty="0" smtClean="0">
                          <a:solidFill>
                            <a:srgbClr val="0089B9"/>
                          </a:solidFill>
                        </a:rPr>
                        <a:t>3</a:t>
                      </a:r>
                      <a:r>
                        <a:rPr lang="en-US" baseline="0" noProof="0" dirty="0" smtClean="0"/>
                        <a:t>, 4</a:t>
                      </a:r>
                      <a:endParaRPr lang="en-US" noProof="0" dirty="0"/>
                    </a:p>
                  </a:txBody>
                  <a:tcPr/>
                </a:tc>
                <a:tc>
                  <a:txBody>
                    <a:bodyPr/>
                    <a:lstStyle/>
                    <a:p>
                      <a:r>
                        <a:rPr lang="en-US" noProof="0" dirty="0" smtClean="0"/>
                        <a:t>-</a:t>
                      </a:r>
                      <a:endParaRPr lang="en-US" noProof="0" dirty="0"/>
                    </a:p>
                  </a:txBody>
                  <a:tcPr/>
                </a:tc>
                <a:tc>
                  <a:txBody>
                    <a:bodyPr/>
                    <a:lstStyle/>
                    <a:p>
                      <a:r>
                        <a:rPr lang="en-US" noProof="0" dirty="0" smtClean="0"/>
                        <a:t>No</a:t>
                      </a:r>
                    </a:p>
                  </a:txBody>
                  <a:tcPr/>
                </a:tc>
              </a:tr>
              <a:tr h="494454">
                <a:tc>
                  <a:txBody>
                    <a:bodyPr/>
                    <a:lstStyle/>
                    <a:p>
                      <a:endParaRPr lang="en-US" noProof="0"/>
                    </a:p>
                  </a:txBody>
                  <a:tcPr/>
                </a:tc>
                <a:tc>
                  <a:txBody>
                    <a:bodyPr/>
                    <a:lstStyle/>
                    <a:p>
                      <a:r>
                        <a:rPr lang="en-US" noProof="0" smtClean="0"/>
                        <a:t>Time</a:t>
                      </a:r>
                      <a:r>
                        <a:rPr lang="en-US" baseline="0" noProof="0" smtClean="0"/>
                        <a:t> 8 before answer</a:t>
                      </a:r>
                      <a:endParaRPr lang="en-US" noProof="0"/>
                    </a:p>
                  </a:txBody>
                  <a:tcPr/>
                </a:tc>
                <a:tc>
                  <a:txBody>
                    <a:bodyPr/>
                    <a:lstStyle/>
                    <a:p>
                      <a:r>
                        <a:rPr lang="en-US" noProof="0" dirty="0" smtClean="0"/>
                        <a:t>H7a: </a:t>
                      </a:r>
                      <a:r>
                        <a:rPr lang="en-US" noProof="0" dirty="0" smtClean="0">
                          <a:solidFill>
                            <a:srgbClr val="660066"/>
                          </a:solidFill>
                        </a:rPr>
                        <a:t>2</a:t>
                      </a:r>
                      <a:r>
                        <a:rPr lang="en-US" noProof="0" dirty="0" smtClean="0"/>
                        <a:t> &gt; </a:t>
                      </a:r>
                      <a:r>
                        <a:rPr lang="en-US" noProof="0" dirty="0" smtClean="0">
                          <a:solidFill>
                            <a:srgbClr val="008000"/>
                          </a:solidFill>
                        </a:rPr>
                        <a:t>1</a:t>
                      </a:r>
                      <a:r>
                        <a:rPr lang="en-US" noProof="0" dirty="0" smtClean="0"/>
                        <a:t>, </a:t>
                      </a:r>
                      <a:r>
                        <a:rPr lang="en-US" noProof="0" dirty="0" smtClean="0">
                          <a:solidFill>
                            <a:srgbClr val="0089B9"/>
                          </a:solidFill>
                        </a:rPr>
                        <a:t>3</a:t>
                      </a:r>
                      <a:r>
                        <a:rPr lang="en-US" noProof="0" dirty="0" smtClean="0"/>
                        <a:t>, 4</a:t>
                      </a:r>
                      <a:endParaRPr lang="en-US" noProof="0" dirty="0"/>
                    </a:p>
                  </a:txBody>
                  <a:tcPr/>
                </a:tc>
                <a:tc>
                  <a:txBody>
                    <a:bodyPr/>
                    <a:lstStyle/>
                    <a:p>
                      <a:r>
                        <a:rPr lang="en-US" noProof="0" dirty="0" smtClean="0">
                          <a:solidFill>
                            <a:srgbClr val="660066"/>
                          </a:solidFill>
                        </a:rPr>
                        <a:t>2</a:t>
                      </a:r>
                      <a:r>
                        <a:rPr lang="en-US" baseline="0" noProof="0" dirty="0" smtClean="0">
                          <a:solidFill>
                            <a:srgbClr val="660066"/>
                          </a:solidFill>
                        </a:rPr>
                        <a:t> </a:t>
                      </a:r>
                      <a:r>
                        <a:rPr lang="en-US" baseline="0" noProof="0" dirty="0" smtClean="0"/>
                        <a:t>&gt; </a:t>
                      </a:r>
                      <a:r>
                        <a:rPr lang="en-US" baseline="0" noProof="0" dirty="0" smtClean="0">
                          <a:solidFill>
                            <a:srgbClr val="008000"/>
                          </a:solidFill>
                        </a:rPr>
                        <a:t>1</a:t>
                      </a:r>
                      <a:endParaRPr lang="en-US" noProof="0" dirty="0">
                        <a:solidFill>
                          <a:srgbClr val="008000"/>
                        </a:solidFill>
                      </a:endParaRPr>
                    </a:p>
                  </a:txBody>
                  <a:tcPr/>
                </a:tc>
                <a:tc>
                  <a:txBody>
                    <a:bodyPr/>
                    <a:lstStyle/>
                    <a:p>
                      <a:r>
                        <a:rPr lang="en-US" noProof="0" dirty="0" smtClean="0"/>
                        <a:t>Partial</a:t>
                      </a:r>
                    </a:p>
                  </a:txBody>
                  <a:tcPr/>
                </a:tc>
              </a:tr>
              <a:tr h="494454">
                <a:tc>
                  <a:txBody>
                    <a:bodyPr/>
                    <a:lstStyle/>
                    <a:p>
                      <a:endParaRPr lang="en-US" noProof="0" dirty="0"/>
                    </a:p>
                  </a:txBody>
                  <a:tcPr/>
                </a:tc>
                <a:tc>
                  <a:txBody>
                    <a:bodyPr/>
                    <a:lstStyle/>
                    <a:p>
                      <a:r>
                        <a:rPr lang="en-US" noProof="0" dirty="0" smtClean="0"/>
                        <a:t>Time</a:t>
                      </a:r>
                      <a:r>
                        <a:rPr lang="en-US" baseline="0" noProof="0" dirty="0" smtClean="0"/>
                        <a:t> 17 before answer</a:t>
                      </a:r>
                      <a:endParaRPr lang="en-US" noProof="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noProof="0" dirty="0" smtClean="0"/>
                        <a:t>H7b: </a:t>
                      </a:r>
                      <a:r>
                        <a:rPr lang="en-US" noProof="0" dirty="0" smtClean="0">
                          <a:solidFill>
                            <a:srgbClr val="660066"/>
                          </a:solidFill>
                        </a:rPr>
                        <a:t>2</a:t>
                      </a:r>
                      <a:r>
                        <a:rPr lang="en-US" noProof="0" dirty="0" smtClean="0"/>
                        <a:t> &gt; </a:t>
                      </a:r>
                      <a:r>
                        <a:rPr lang="en-US" noProof="0" dirty="0" smtClean="0">
                          <a:solidFill>
                            <a:srgbClr val="008000"/>
                          </a:solidFill>
                        </a:rPr>
                        <a:t>1</a:t>
                      </a:r>
                      <a:r>
                        <a:rPr lang="en-US" noProof="0" dirty="0" smtClean="0"/>
                        <a:t>, </a:t>
                      </a:r>
                      <a:r>
                        <a:rPr lang="en-US" noProof="0" dirty="0" smtClean="0">
                          <a:solidFill>
                            <a:srgbClr val="0089B9"/>
                          </a:solidFill>
                        </a:rPr>
                        <a:t>3</a:t>
                      </a:r>
                      <a:r>
                        <a:rPr lang="en-US" noProof="0" dirty="0" smtClean="0"/>
                        <a:t>, 4</a:t>
                      </a:r>
                    </a:p>
                  </a:txBody>
                  <a:tcPr/>
                </a:tc>
                <a:tc>
                  <a:txBody>
                    <a:bodyPr/>
                    <a:lstStyle/>
                    <a:p>
                      <a:r>
                        <a:rPr lang="en-US" noProof="0" dirty="0" smtClean="0"/>
                        <a:t>-</a:t>
                      </a:r>
                      <a:endParaRPr lang="en-US" noProof="0" dirty="0"/>
                    </a:p>
                  </a:txBody>
                  <a:tcPr/>
                </a:tc>
                <a:tc>
                  <a:txBody>
                    <a:bodyPr/>
                    <a:lstStyle/>
                    <a:p>
                      <a:r>
                        <a:rPr lang="en-US" noProof="0" dirty="0" smtClean="0"/>
                        <a:t>No</a:t>
                      </a:r>
                    </a:p>
                  </a:txBody>
                  <a:tcPr/>
                </a:tc>
              </a:tr>
            </a:tbl>
          </a:graphicData>
        </a:graphic>
      </p:graphicFrame>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113" y="844352"/>
            <a:ext cx="11049000" cy="1054100"/>
          </a:xfrm>
        </p:spPr>
        <p:txBody>
          <a:bodyPr/>
          <a:lstStyle/>
          <a:p>
            <a:r>
              <a:rPr lang="en-US" dirty="0" smtClean="0"/>
              <a:t>Conclusions 2</a:t>
            </a:r>
            <a:endParaRPr lang="en-US" dirty="0"/>
          </a:p>
        </p:txBody>
      </p:sp>
      <p:sp>
        <p:nvSpPr>
          <p:cNvPr id="3" name="Content Placeholder 2"/>
          <p:cNvSpPr>
            <a:spLocks noGrp="1"/>
          </p:cNvSpPr>
          <p:nvPr>
            <p:ph idx="1"/>
          </p:nvPr>
        </p:nvSpPr>
        <p:spPr>
          <a:xfrm>
            <a:off x="900113" y="1924472"/>
            <a:ext cx="11049000" cy="6839148"/>
          </a:xfrm>
        </p:spPr>
        <p:txBody>
          <a:bodyPr/>
          <a:lstStyle/>
          <a:p>
            <a:pPr marL="361950" lvl="4" indent="-361950">
              <a:spcAft>
                <a:spcPts val="1000"/>
              </a:spcAft>
              <a:buFont typeface="Arial" pitchFamily="34" charset="0"/>
              <a:buChar char="•"/>
              <a:defRPr/>
            </a:pPr>
            <a:r>
              <a:rPr lang="en-US" sz="3000" dirty="0" smtClean="0"/>
              <a:t>RQ2 Does viewing behavior prelude answering behavior, and if so, how?</a:t>
            </a:r>
          </a:p>
          <a:p>
            <a:pPr marL="993775" lvl="5" indent="-536575">
              <a:spcAft>
                <a:spcPts val="1000"/>
              </a:spcAft>
              <a:buFont typeface="Arial" pitchFamily="34" charset="0"/>
              <a:buChar char="•"/>
            </a:pPr>
            <a:r>
              <a:rPr lang="en-US" sz="2500" dirty="0" smtClean="0"/>
              <a:t>Four groups differentiated on basis answering behavior</a:t>
            </a:r>
          </a:p>
          <a:p>
            <a:pPr marL="993775" lvl="5" indent="-536575">
              <a:spcAft>
                <a:spcPts val="1000"/>
              </a:spcAft>
              <a:buFont typeface="Arial" pitchFamily="34" charset="0"/>
              <a:buChar char="•"/>
            </a:pPr>
            <a:r>
              <a:rPr lang="en-US" sz="2500" dirty="0" smtClean="0"/>
              <a:t>Viewing behavior and answering behavior are related: </a:t>
            </a:r>
          </a:p>
          <a:p>
            <a:pPr marL="1450975" lvl="6" indent="-536575">
              <a:spcAft>
                <a:spcPts val="1000"/>
              </a:spcAft>
              <a:buFont typeface="Arial" pitchFamily="34" charset="0"/>
              <a:buChar char="•"/>
            </a:pPr>
            <a:r>
              <a:rPr lang="en-US" sz="2500" dirty="0" smtClean="0"/>
              <a:t>Frequency of looking at specific AOIs</a:t>
            </a:r>
          </a:p>
          <a:p>
            <a:pPr marL="1908175" lvl="7" indent="-536575">
              <a:spcAft>
                <a:spcPts val="1000"/>
              </a:spcAft>
              <a:buFont typeface="Arial" pitchFamily="34" charset="0"/>
              <a:buChar char="•"/>
            </a:pPr>
            <a:r>
              <a:rPr lang="en-US" sz="2500" dirty="0" smtClean="0"/>
              <a:t>Correct answer Q4 t30, correlation heuristic Q3 and Q4</a:t>
            </a:r>
          </a:p>
          <a:p>
            <a:pPr marL="1450975" lvl="6" indent="-536575">
              <a:spcAft>
                <a:spcPts val="1000"/>
              </a:spcAft>
              <a:buFont typeface="Arial" pitchFamily="34" charset="0"/>
              <a:buChar char="•"/>
            </a:pPr>
            <a:r>
              <a:rPr lang="en-US" sz="2500" dirty="0" smtClean="0"/>
              <a:t>Duration of looking at specific AOIs</a:t>
            </a:r>
          </a:p>
          <a:p>
            <a:pPr marL="1908175" lvl="7" indent="-536575">
              <a:spcAft>
                <a:spcPts val="1000"/>
              </a:spcAft>
              <a:buFont typeface="Arial" pitchFamily="34" charset="0"/>
              <a:buChar char="•"/>
            </a:pPr>
            <a:r>
              <a:rPr lang="en-US" sz="2500" dirty="0" smtClean="0"/>
              <a:t>Correlation heuristic Q3</a:t>
            </a:r>
          </a:p>
          <a:p>
            <a:pPr marL="1450975" lvl="6" indent="-536575">
              <a:spcAft>
                <a:spcPts val="1000"/>
              </a:spcAft>
              <a:buFont typeface="Arial" pitchFamily="34" charset="0"/>
              <a:buChar char="•"/>
            </a:pPr>
            <a:r>
              <a:rPr lang="en-US" sz="2500" dirty="0" smtClean="0"/>
              <a:t>Number of viewing cycles</a:t>
            </a:r>
          </a:p>
          <a:p>
            <a:pPr marL="1908175" lvl="7" indent="-536575">
              <a:spcAft>
                <a:spcPts val="1000"/>
              </a:spcAft>
              <a:buFont typeface="Arial" pitchFamily="34" charset="0"/>
              <a:buChar char="•"/>
            </a:pPr>
            <a:r>
              <a:rPr lang="en-US" sz="2500" dirty="0" smtClean="0"/>
              <a:t>Correct answer Q4</a:t>
            </a:r>
          </a:p>
          <a:p>
            <a:pPr marL="1450975" lvl="6" indent="-536575">
              <a:spcAft>
                <a:spcPts val="1000"/>
              </a:spcAft>
              <a:buFont typeface="Arial" pitchFamily="34" charset="0"/>
              <a:buChar char="•"/>
            </a:pPr>
            <a:r>
              <a:rPr lang="en-US" sz="2500" dirty="0" smtClean="0"/>
              <a:t>Temporal location</a:t>
            </a:r>
          </a:p>
          <a:p>
            <a:pPr marL="1908175" lvl="7" indent="-536575">
              <a:spcAft>
                <a:spcPts val="1000"/>
              </a:spcAft>
              <a:buFont typeface="Arial" pitchFamily="34" charset="0"/>
              <a:buChar char="•"/>
            </a:pPr>
            <a:r>
              <a:rPr lang="en-US" sz="2500" dirty="0" smtClean="0"/>
              <a:t>Further exploration needed</a:t>
            </a:r>
          </a:p>
          <a:p>
            <a:pPr marL="993775" lvl="5" indent="-536575">
              <a:spcAft>
                <a:spcPts val="1000"/>
              </a:spcAft>
              <a:buFont typeface="Arial" pitchFamily="34" charset="0"/>
              <a:buChar char="•"/>
            </a:pPr>
            <a:r>
              <a:rPr lang="en-US" sz="2500" dirty="0" smtClean="0"/>
              <a:t>Viewing group 2 has explicit viewing behavior</a:t>
            </a:r>
            <a:endParaRPr lang="en-US" sz="3000" dirty="0" smtClean="0"/>
          </a:p>
          <a:p>
            <a:pPr marL="361950" lvl="4" indent="-361950">
              <a:spcAft>
                <a:spcPts val="1000"/>
              </a:spcAft>
              <a:buNone/>
              <a:defRPr/>
            </a:pPr>
            <a:endParaRPr lang="en-US" dirty="0" smtClean="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3"/>
          <p:cNvSpPr>
            <a:spLocks noGrp="1"/>
          </p:cNvSpPr>
          <p:nvPr>
            <p:ph type="title"/>
          </p:nvPr>
        </p:nvSpPr>
        <p:spPr>
          <a:xfrm>
            <a:off x="900113" y="844352"/>
            <a:ext cx="11049000" cy="1054100"/>
          </a:xfrm>
        </p:spPr>
        <p:txBody>
          <a:bodyPr/>
          <a:lstStyle/>
          <a:p>
            <a:r>
              <a:rPr lang="en-US" dirty="0" smtClean="0">
                <a:latin typeface="Arial" pitchFamily="34" charset="0"/>
                <a:ea typeface="ＭＳ Ｐゴシック" pitchFamily="34" charset="-128"/>
                <a:cs typeface="Arial" pitchFamily="34" charset="0"/>
              </a:rPr>
              <a:t>Introduction</a:t>
            </a:r>
          </a:p>
        </p:txBody>
      </p:sp>
      <p:sp>
        <p:nvSpPr>
          <p:cNvPr id="5" name="Tijdelijke aanduiding voor inhoud 4"/>
          <p:cNvSpPr>
            <a:spLocks noGrp="1"/>
          </p:cNvSpPr>
          <p:nvPr>
            <p:ph idx="1"/>
          </p:nvPr>
        </p:nvSpPr>
        <p:spPr/>
        <p:txBody>
          <a:bodyPr/>
          <a:lstStyle/>
          <a:p>
            <a:pPr marL="536575" indent="-536575">
              <a:spcAft>
                <a:spcPts val="1000"/>
              </a:spcAft>
              <a:buFont typeface="Arial" pitchFamily="34" charset="0"/>
              <a:buChar char="•"/>
              <a:defRPr/>
            </a:pPr>
            <a:r>
              <a:rPr lang="en-US" sz="2800" dirty="0" smtClean="0"/>
              <a:t>Research revealed</a:t>
            </a:r>
          </a:p>
          <a:p>
            <a:pPr marL="819150" lvl="5" indent="-361950">
              <a:spcAft>
                <a:spcPts val="1000"/>
              </a:spcAft>
              <a:buFont typeface="Arial" pitchFamily="34" charset="0"/>
              <a:buChar char="•"/>
              <a:defRPr/>
            </a:pPr>
            <a:r>
              <a:rPr lang="en-US" sz="2800" dirty="0" smtClean="0"/>
              <a:t>DST is difficult (e.g. Booth Sweeney &amp; Sterman, 2000; Cronin, Gonzalez, &amp; Sterman, 2009)</a:t>
            </a:r>
          </a:p>
          <a:p>
            <a:pPr marL="819150" lvl="5" indent="-361950">
              <a:spcAft>
                <a:spcPts val="1000"/>
              </a:spcAft>
              <a:buFont typeface="Arial" pitchFamily="34" charset="0"/>
              <a:buChar char="•"/>
              <a:defRPr/>
            </a:pPr>
            <a:r>
              <a:rPr lang="en-US" sz="2800" dirty="0" smtClean="0"/>
              <a:t>Incorrect answers</a:t>
            </a:r>
          </a:p>
          <a:p>
            <a:pPr marL="819150" lvl="5" indent="-361950">
              <a:spcAft>
                <a:spcPts val="1000"/>
              </a:spcAft>
              <a:buFont typeface="Arial" pitchFamily="34" charset="0"/>
              <a:buChar char="•"/>
              <a:defRPr/>
            </a:pPr>
            <a:r>
              <a:rPr lang="en-US" sz="2800" dirty="0" smtClean="0"/>
              <a:t>Use of correlation heuristic as explanation</a:t>
            </a:r>
          </a:p>
          <a:p>
            <a:pPr>
              <a:spcAft>
                <a:spcPts val="1000"/>
              </a:spcAft>
              <a:defRPr/>
            </a:pPr>
            <a:endParaRPr lang="en-US" sz="2800" dirty="0" smtClean="0"/>
          </a:p>
          <a:p>
            <a:pPr marL="536575" indent="-536575">
              <a:spcAft>
                <a:spcPts val="1000"/>
              </a:spcAft>
              <a:buFont typeface="Arial" pitchFamily="34" charset="0"/>
              <a:buChar char="•"/>
              <a:defRPr/>
            </a:pPr>
            <a:r>
              <a:rPr lang="en-US" sz="2800" dirty="0" smtClean="0"/>
              <a:t>Black box</a:t>
            </a:r>
            <a:br>
              <a:rPr lang="en-US" sz="2800" dirty="0" smtClean="0"/>
            </a:br>
            <a:endParaRPr lang="en-US" sz="2800" dirty="0" smtClean="0"/>
          </a:p>
          <a:p>
            <a:pPr marL="536575" indent="-536575">
              <a:spcAft>
                <a:spcPts val="1000"/>
              </a:spcAft>
              <a:buFont typeface="Arial" pitchFamily="34" charset="0"/>
              <a:buChar char="•"/>
              <a:defRPr/>
            </a:pPr>
            <a:r>
              <a:rPr lang="en-US" sz="2800" dirty="0" smtClean="0"/>
              <a:t>Try to open black box by means of think aloud and eye tracking</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3"/>
          <p:cNvSpPr>
            <a:spLocks noGrp="1"/>
          </p:cNvSpPr>
          <p:nvPr>
            <p:ph type="title"/>
          </p:nvPr>
        </p:nvSpPr>
        <p:spPr>
          <a:xfrm>
            <a:off x="900113" y="844352"/>
            <a:ext cx="11049000" cy="1054100"/>
          </a:xfrm>
        </p:spPr>
        <p:txBody>
          <a:bodyPr/>
          <a:lstStyle/>
          <a:p>
            <a:r>
              <a:rPr lang="en-US" dirty="0" smtClean="0">
                <a:latin typeface="Arial" pitchFamily="34" charset="0"/>
                <a:ea typeface="ＭＳ Ｐゴシック" pitchFamily="34" charset="-128"/>
                <a:cs typeface="Arial" pitchFamily="34" charset="0"/>
              </a:rPr>
              <a:t>Introduction</a:t>
            </a:r>
          </a:p>
        </p:txBody>
      </p:sp>
      <p:sp>
        <p:nvSpPr>
          <p:cNvPr id="5" name="Tijdelijke aanduiding voor inhoud 4"/>
          <p:cNvSpPr>
            <a:spLocks noGrp="1"/>
          </p:cNvSpPr>
          <p:nvPr>
            <p:ph idx="1"/>
          </p:nvPr>
        </p:nvSpPr>
        <p:spPr/>
        <p:txBody>
          <a:bodyPr/>
          <a:lstStyle/>
          <a:p>
            <a:pPr marL="361950" indent="-361950">
              <a:spcAft>
                <a:spcPts val="1000"/>
              </a:spcAft>
              <a:buFont typeface="Arial" pitchFamily="34" charset="0"/>
              <a:buChar char="•"/>
              <a:defRPr/>
            </a:pPr>
            <a:r>
              <a:rPr lang="en-US" sz="2800" dirty="0" smtClean="0"/>
              <a:t>Think aloud experiment on revealed answering patterns (Korzilius, Raaijmakers, Rouwette, &amp; Vennix, 2014)</a:t>
            </a:r>
            <a:r>
              <a:rPr lang="nl-NL" sz="2800" dirty="0" smtClean="0"/>
              <a:t>:</a:t>
            </a:r>
            <a:endParaRPr lang="en-US" sz="2800" dirty="0" smtClean="0"/>
          </a:p>
          <a:p>
            <a:pPr marL="819150" lvl="5" indent="-361950">
              <a:spcAft>
                <a:spcPts val="1000"/>
              </a:spcAft>
              <a:buFont typeface="Arial" pitchFamily="34" charset="0"/>
              <a:buChar char="•"/>
              <a:defRPr/>
            </a:pPr>
            <a:r>
              <a:rPr lang="en-US" dirty="0" smtClean="0"/>
              <a:t>Correct ‘stock-reasoning’</a:t>
            </a:r>
          </a:p>
          <a:p>
            <a:pPr marL="819150" lvl="5" indent="-361950">
              <a:spcAft>
                <a:spcPts val="1000"/>
              </a:spcAft>
              <a:buFont typeface="Arial" pitchFamily="34" charset="0"/>
              <a:buChar char="•"/>
              <a:defRPr/>
            </a:pPr>
            <a:r>
              <a:rPr lang="en-US" dirty="0" smtClean="0"/>
              <a:t>Correlation heuristic</a:t>
            </a:r>
          </a:p>
          <a:p>
            <a:pPr marL="819150" lvl="5" indent="-361950">
              <a:spcAft>
                <a:spcPts val="1000"/>
              </a:spcAft>
              <a:buFont typeface="Arial" pitchFamily="34" charset="0"/>
              <a:buChar char="•"/>
              <a:defRPr/>
            </a:pPr>
            <a:r>
              <a:rPr lang="en-US" dirty="0" smtClean="0"/>
              <a:t>Virtual absence of reasoning </a:t>
            </a:r>
          </a:p>
          <a:p>
            <a:pPr marL="361950" indent="-361950">
              <a:spcAft>
                <a:spcPts val="1000"/>
              </a:spcAft>
              <a:buFont typeface="Arial" pitchFamily="34" charset="0"/>
              <a:buChar char="•"/>
              <a:defRPr/>
            </a:pPr>
            <a:endParaRPr lang="nl-NL" sz="2800" dirty="0" smtClean="0"/>
          </a:p>
          <a:p>
            <a:pPr marL="361950" indent="-361950">
              <a:spcAft>
                <a:spcPts val="1000"/>
              </a:spcAft>
              <a:buFont typeface="Arial" pitchFamily="34" charset="0"/>
              <a:buChar char="•"/>
              <a:defRPr/>
            </a:pPr>
            <a:r>
              <a:rPr lang="en-US" sz="2800" dirty="0" smtClean="0"/>
              <a:t>Recommendation</a:t>
            </a:r>
            <a:r>
              <a:rPr lang="nl-NL" sz="2800" dirty="0" smtClean="0"/>
              <a:t>: </a:t>
            </a:r>
            <a:r>
              <a:rPr lang="en-US" sz="2800" dirty="0" smtClean="0"/>
              <a:t>use</a:t>
            </a:r>
            <a:r>
              <a:rPr lang="nl-NL" sz="2800" dirty="0" smtClean="0"/>
              <a:t> </a:t>
            </a:r>
            <a:r>
              <a:rPr lang="en-US" sz="2800" dirty="0" smtClean="0"/>
              <a:t>Eye tracking as complementary method</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3"/>
          <p:cNvSpPr>
            <a:spLocks noGrp="1"/>
          </p:cNvSpPr>
          <p:nvPr>
            <p:ph type="title"/>
          </p:nvPr>
        </p:nvSpPr>
        <p:spPr>
          <a:xfrm>
            <a:off x="900113" y="844352"/>
            <a:ext cx="11049000" cy="1054100"/>
          </a:xfrm>
        </p:spPr>
        <p:txBody>
          <a:bodyPr/>
          <a:lstStyle/>
          <a:p>
            <a:r>
              <a:rPr lang="en-US" dirty="0" smtClean="0">
                <a:latin typeface="Arial" pitchFamily="34" charset="0"/>
                <a:ea typeface="ＭＳ Ｐゴシック" pitchFamily="34" charset="-128"/>
                <a:cs typeface="Arial" pitchFamily="34" charset="0"/>
              </a:rPr>
              <a:t>Introduction</a:t>
            </a:r>
          </a:p>
        </p:txBody>
      </p:sp>
      <p:sp>
        <p:nvSpPr>
          <p:cNvPr id="5" name="Tijdelijke aanduiding voor inhoud 4"/>
          <p:cNvSpPr>
            <a:spLocks noGrp="1"/>
          </p:cNvSpPr>
          <p:nvPr>
            <p:ph idx="1"/>
          </p:nvPr>
        </p:nvSpPr>
        <p:spPr>
          <a:xfrm>
            <a:off x="900113" y="2110060"/>
            <a:ext cx="11049000" cy="6007100"/>
          </a:xfrm>
        </p:spPr>
        <p:txBody>
          <a:bodyPr/>
          <a:lstStyle/>
          <a:p>
            <a:pPr marL="361950" indent="-361950">
              <a:spcAft>
                <a:spcPts val="1000"/>
              </a:spcAft>
              <a:defRPr/>
            </a:pPr>
            <a:r>
              <a:rPr lang="en-US" sz="3200" dirty="0" smtClean="0"/>
              <a:t>Eye tracking</a:t>
            </a:r>
            <a:r>
              <a:rPr lang="nl-NL" sz="3200" dirty="0" smtClean="0"/>
              <a:t>: </a:t>
            </a:r>
            <a:r>
              <a:rPr lang="en-US" sz="3200" dirty="0" smtClean="0"/>
              <a:t>eyes don’t lie</a:t>
            </a:r>
          </a:p>
          <a:p>
            <a:pPr marL="361950" indent="-361950">
              <a:spcAft>
                <a:spcPts val="1000"/>
              </a:spcAft>
              <a:defRPr/>
            </a:pPr>
            <a:endParaRPr lang="en-US" sz="3200" dirty="0" smtClean="0"/>
          </a:p>
          <a:p>
            <a:pPr marL="819150" lvl="5" indent="-361950">
              <a:spcAft>
                <a:spcPts val="1000"/>
              </a:spcAft>
              <a:buFont typeface="Arial" pitchFamily="34" charset="0"/>
              <a:buChar char="•"/>
              <a:defRPr/>
            </a:pPr>
            <a:r>
              <a:rPr lang="en-US" sz="3200" dirty="0" smtClean="0"/>
              <a:t>Continuous and non-evasive indices of attention to visual stimuli (</a:t>
            </a:r>
            <a:r>
              <a:rPr lang="en-US" sz="3200" dirty="0" err="1" smtClean="0"/>
              <a:t>Glaholt</a:t>
            </a:r>
            <a:r>
              <a:rPr lang="en-US" sz="3200" dirty="0" smtClean="0"/>
              <a:t> &amp; </a:t>
            </a:r>
            <a:r>
              <a:rPr lang="en-US" sz="3200" dirty="0" err="1" smtClean="0"/>
              <a:t>Reingold</a:t>
            </a:r>
            <a:r>
              <a:rPr lang="en-US" sz="3200" dirty="0" smtClean="0"/>
              <a:t>, 2011)</a:t>
            </a:r>
          </a:p>
          <a:p>
            <a:pPr marL="819150" lvl="5" indent="-361950">
              <a:spcAft>
                <a:spcPts val="1000"/>
              </a:spcAft>
              <a:buFont typeface="Arial" pitchFamily="34" charset="0"/>
              <a:buChar char="•"/>
              <a:defRPr/>
            </a:pPr>
            <a:r>
              <a:rPr lang="en-US" sz="3200" dirty="0" smtClean="0"/>
              <a:t>Close interaction between conceptual and perceptual processes (Carpenter </a:t>
            </a:r>
            <a:r>
              <a:rPr lang="nl-NL" sz="3200" dirty="0" smtClean="0"/>
              <a:t>&amp; </a:t>
            </a:r>
            <a:r>
              <a:rPr lang="en-US" sz="3200" dirty="0" smtClean="0"/>
              <a:t>Shah, 1998) </a:t>
            </a:r>
          </a:p>
          <a:p>
            <a:pPr marL="819150" lvl="5" indent="-361950">
              <a:spcAft>
                <a:spcPts val="1000"/>
              </a:spcAft>
              <a:buFont typeface="Arial" pitchFamily="34" charset="0"/>
              <a:buChar char="•"/>
              <a:defRPr/>
            </a:pPr>
            <a:r>
              <a:rPr lang="en-US" sz="3200" dirty="0" smtClean="0"/>
              <a:t>Sensitive method to study the rationale and biases of problem solving (Field, </a:t>
            </a:r>
            <a:r>
              <a:rPr lang="en-US" sz="3200" dirty="0" err="1" smtClean="0"/>
              <a:t>Mogg</a:t>
            </a:r>
            <a:r>
              <a:rPr lang="en-US" sz="3200" dirty="0" smtClean="0"/>
              <a:t>, &amp; Bradley, 2004)</a:t>
            </a:r>
          </a:p>
          <a:p>
            <a:pPr marL="819150" lvl="5" indent="-361950">
              <a:spcAft>
                <a:spcPts val="1000"/>
              </a:spcAft>
              <a:buFont typeface="Arial" pitchFamily="34" charset="0"/>
              <a:buChar char="•"/>
              <a:defRPr/>
            </a:pPr>
            <a:r>
              <a:rPr lang="en-US" sz="3200" dirty="0" smtClean="0"/>
              <a:t>Without having to rely on the verbal skills of the participants</a:t>
            </a:r>
          </a:p>
          <a:p>
            <a:pPr marL="0" lvl="5">
              <a:spcAft>
                <a:spcPts val="1000"/>
              </a:spcAft>
              <a:defRPr/>
            </a:pPr>
            <a:endParaRPr lang="en-US" sz="3200" dirty="0" smtClean="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3"/>
          <p:cNvSpPr>
            <a:spLocks noGrp="1"/>
          </p:cNvSpPr>
          <p:nvPr>
            <p:ph type="title"/>
          </p:nvPr>
        </p:nvSpPr>
        <p:spPr>
          <a:xfrm>
            <a:off x="900113" y="844352"/>
            <a:ext cx="11049000" cy="1054100"/>
          </a:xfrm>
        </p:spPr>
        <p:txBody>
          <a:bodyPr/>
          <a:lstStyle/>
          <a:p>
            <a:r>
              <a:rPr lang="en-US" dirty="0" smtClean="0">
                <a:latin typeface="Arial" pitchFamily="34" charset="0"/>
                <a:ea typeface="ＭＳ Ｐゴシック" pitchFamily="34" charset="-128"/>
                <a:cs typeface="Arial" pitchFamily="34" charset="0"/>
              </a:rPr>
              <a:t>Research objective and research questions</a:t>
            </a:r>
          </a:p>
        </p:txBody>
      </p:sp>
      <p:sp>
        <p:nvSpPr>
          <p:cNvPr id="5" name="Tijdelijke aanduiding voor inhoud 4"/>
          <p:cNvSpPr>
            <a:spLocks noGrp="1"/>
          </p:cNvSpPr>
          <p:nvPr>
            <p:ph idx="1"/>
          </p:nvPr>
        </p:nvSpPr>
        <p:spPr>
          <a:xfrm>
            <a:off x="900112" y="2326084"/>
            <a:ext cx="11578951" cy="6007100"/>
          </a:xfrm>
        </p:spPr>
        <p:txBody>
          <a:bodyPr/>
          <a:lstStyle/>
          <a:p>
            <a:pPr marL="0" lvl="5">
              <a:spcAft>
                <a:spcPts val="1000"/>
              </a:spcAft>
              <a:defRPr/>
            </a:pPr>
            <a:r>
              <a:rPr lang="en-US" dirty="0" smtClean="0"/>
              <a:t>In order to increase insight in the way individuals solve stock-flow tasks we use eye tracking to explore the relation between viewing and answering behavior</a:t>
            </a:r>
          </a:p>
          <a:p>
            <a:pPr marL="0" lvl="5">
              <a:spcAft>
                <a:spcPts val="1000"/>
              </a:spcAft>
              <a:defRPr/>
            </a:pPr>
            <a:endParaRPr lang="nl-NL" sz="2800" dirty="0" smtClean="0"/>
          </a:p>
          <a:p>
            <a:pPr lvl="4">
              <a:spcAft>
                <a:spcPts val="1000"/>
              </a:spcAft>
              <a:defRPr/>
            </a:pPr>
            <a:r>
              <a:rPr lang="en-US" sz="3000" dirty="0" smtClean="0"/>
              <a:t>While solving the Department Store Task, does the viewing behavior of the participants prelude answering behavior?</a:t>
            </a:r>
          </a:p>
          <a:p>
            <a:pPr marL="971550" lvl="5" indent="-514350">
              <a:spcAft>
                <a:spcPts val="1000"/>
              </a:spcAft>
              <a:buFont typeface="+mj-lt"/>
              <a:buAutoNum type="alphaLcParenR"/>
              <a:defRPr/>
            </a:pPr>
            <a:r>
              <a:rPr lang="en-US" sz="3200" dirty="0" smtClean="0"/>
              <a:t>What is the answering behavior?</a:t>
            </a:r>
          </a:p>
          <a:p>
            <a:pPr marL="971550" lvl="5" indent="-514350">
              <a:spcAft>
                <a:spcPts val="1000"/>
              </a:spcAft>
              <a:buFont typeface="+mj-lt"/>
              <a:buAutoNum type="alphaLcParenR"/>
              <a:defRPr/>
            </a:pPr>
            <a:r>
              <a:rPr lang="en-US" sz="3200" dirty="0" smtClean="0"/>
              <a:t>What is the viewing behavior?</a:t>
            </a:r>
          </a:p>
          <a:p>
            <a:pPr marL="971550" lvl="5" indent="-514350">
              <a:spcAft>
                <a:spcPts val="1000"/>
              </a:spcAft>
              <a:buFont typeface="+mj-lt"/>
              <a:buAutoNum type="alphaLcParenR"/>
              <a:defRPr/>
            </a:pPr>
            <a:r>
              <a:rPr lang="en-US" sz="3200" dirty="0" smtClean="0"/>
              <a:t>What is the relationship between viewing and answering behavior?</a:t>
            </a:r>
            <a:endParaRPr lang="en-US" sz="3000" dirty="0" smtClean="0"/>
          </a:p>
          <a:p>
            <a:pPr marL="361950" indent="-361950">
              <a:buFont typeface="Arial" pitchFamily="34" charset="0"/>
              <a:buChar char="•"/>
              <a:defRPr/>
            </a:pPr>
            <a:endParaRPr lang="en-US" sz="3000" dirty="0" smtClean="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3"/>
          <p:cNvSpPr>
            <a:spLocks noGrp="1"/>
          </p:cNvSpPr>
          <p:nvPr>
            <p:ph type="title"/>
          </p:nvPr>
        </p:nvSpPr>
        <p:spPr>
          <a:xfrm>
            <a:off x="900113" y="844352"/>
            <a:ext cx="11049000" cy="1054100"/>
          </a:xfrm>
        </p:spPr>
        <p:txBody>
          <a:bodyPr/>
          <a:lstStyle/>
          <a:p>
            <a:r>
              <a:rPr lang="en-US" dirty="0" smtClean="0">
                <a:latin typeface="Arial" pitchFamily="34" charset="0"/>
                <a:ea typeface="ＭＳ Ｐゴシック" pitchFamily="34" charset="-128"/>
                <a:cs typeface="Arial" pitchFamily="34" charset="0"/>
              </a:rPr>
              <a:t>Method: </a:t>
            </a:r>
            <a:r>
              <a:rPr lang="en-US" dirty="0" smtClean="0">
                <a:solidFill>
                  <a:schemeClr val="accent6">
                    <a:lumMod val="60000"/>
                    <a:lumOff val="40000"/>
                  </a:schemeClr>
                </a:solidFill>
                <a:latin typeface="Arial" pitchFamily="34" charset="0"/>
                <a:ea typeface="ＭＳ Ｐゴシック" pitchFamily="34" charset="-128"/>
                <a:cs typeface="Arial" pitchFamily="34" charset="0"/>
              </a:rPr>
              <a:t>Participants + procedure</a:t>
            </a:r>
          </a:p>
        </p:txBody>
      </p:sp>
      <p:sp>
        <p:nvSpPr>
          <p:cNvPr id="5" name="Tijdelijke aanduiding voor inhoud 4"/>
          <p:cNvSpPr>
            <a:spLocks noGrp="1"/>
          </p:cNvSpPr>
          <p:nvPr>
            <p:ph idx="1"/>
          </p:nvPr>
        </p:nvSpPr>
        <p:spPr/>
        <p:txBody>
          <a:bodyPr/>
          <a:lstStyle/>
          <a:p>
            <a:pPr marL="361950" indent="-361950">
              <a:spcAft>
                <a:spcPts val="1000"/>
              </a:spcAft>
              <a:buFont typeface="Arial" pitchFamily="34" charset="0"/>
              <a:buChar char="•"/>
              <a:defRPr/>
            </a:pPr>
            <a:r>
              <a:rPr lang="en-US" sz="3000" dirty="0" smtClean="0"/>
              <a:t>Students from Radboud University, the Netherlands (</a:t>
            </a:r>
            <a:r>
              <a:rPr lang="en-US" sz="3000" i="1" dirty="0" smtClean="0"/>
              <a:t>N</a:t>
            </a:r>
            <a:r>
              <a:rPr lang="en-US" sz="3000" dirty="0" smtClean="0"/>
              <a:t> = 38)</a:t>
            </a:r>
          </a:p>
          <a:p>
            <a:pPr marL="361950" indent="-361950">
              <a:spcAft>
                <a:spcPts val="1000"/>
              </a:spcAft>
              <a:buFont typeface="Arial" pitchFamily="34" charset="0"/>
              <a:buChar char="•"/>
              <a:defRPr/>
            </a:pPr>
            <a:r>
              <a:rPr lang="en-US" sz="3000" dirty="0" smtClean="0"/>
              <a:t>27 males and 10 females</a:t>
            </a:r>
          </a:p>
          <a:p>
            <a:pPr marL="361950" indent="-361950">
              <a:spcAft>
                <a:spcPts val="1000"/>
              </a:spcAft>
              <a:buFont typeface="Arial" pitchFamily="34" charset="0"/>
              <a:buChar char="•"/>
              <a:defRPr/>
            </a:pPr>
            <a:r>
              <a:rPr lang="en-US" sz="3000" dirty="0" smtClean="0"/>
              <a:t>Mean age was 21.4 (SD = 1.52, range 18-25)</a:t>
            </a:r>
          </a:p>
          <a:p>
            <a:pPr marL="361950" indent="-361950">
              <a:spcAft>
                <a:spcPts val="1000"/>
              </a:spcAft>
              <a:buFont typeface="Arial" pitchFamily="34" charset="0"/>
              <a:buChar char="•"/>
              <a:defRPr/>
            </a:pPr>
            <a:endParaRPr lang="nl-NL" sz="3000" dirty="0" smtClean="0"/>
          </a:p>
          <a:p>
            <a:pPr marL="361950" indent="-361950">
              <a:spcAft>
                <a:spcPts val="1000"/>
              </a:spcAft>
              <a:buFont typeface="Arial" pitchFamily="34" charset="0"/>
              <a:buChar char="•"/>
              <a:defRPr/>
            </a:pPr>
            <a:r>
              <a:rPr lang="en-US" sz="3000" dirty="0" smtClean="0"/>
              <a:t>Eye tracker: </a:t>
            </a:r>
          </a:p>
          <a:p>
            <a:pPr marL="819150" lvl="5" indent="-361950">
              <a:spcAft>
                <a:spcPts val="1000"/>
              </a:spcAft>
              <a:buFont typeface="Arial" pitchFamily="34" charset="0"/>
              <a:buChar char="•"/>
              <a:defRPr/>
            </a:pPr>
            <a:r>
              <a:rPr lang="en-US" sz="2500" dirty="0" smtClean="0"/>
              <a:t>Mobile Tobii T120</a:t>
            </a:r>
          </a:p>
          <a:p>
            <a:pPr marL="361950" indent="-361950">
              <a:spcAft>
                <a:spcPts val="1000"/>
              </a:spcAft>
              <a:buFont typeface="Arial" pitchFamily="34" charset="0"/>
              <a:buChar char="•"/>
              <a:defRPr/>
            </a:pPr>
            <a:endParaRPr lang="nl-NL" sz="3000" dirty="0" smtClean="0"/>
          </a:p>
          <a:p>
            <a:pPr marL="361950" indent="-361950">
              <a:spcAft>
                <a:spcPts val="1000"/>
              </a:spcAft>
              <a:buFont typeface="Arial" pitchFamily="34" charset="0"/>
              <a:buChar char="•"/>
              <a:defRPr/>
            </a:pPr>
            <a:endParaRPr lang="en-US" sz="3000" dirty="0" smtClean="0"/>
          </a:p>
        </p:txBody>
      </p:sp>
      <p:pic>
        <p:nvPicPr>
          <p:cNvPr id="4" name="Picture 2" descr="\\ru.nl\dfs\fm-homedirs\U469035\Documents\docsHK\ba theses\ba theses 2013\info eline de jong\locatie2.JPG"/>
          <p:cNvPicPr>
            <a:picLocks noChangeAspect="1" noChangeArrowheads="1"/>
          </p:cNvPicPr>
          <p:nvPr/>
        </p:nvPicPr>
        <p:blipFill>
          <a:blip r:embed="rId3"/>
          <a:srcRect/>
          <a:stretch>
            <a:fillRect/>
          </a:stretch>
        </p:blipFill>
        <p:spPr bwMode="auto">
          <a:xfrm>
            <a:off x="5134247" y="4420042"/>
            <a:ext cx="5376597" cy="4032448"/>
          </a:xfrm>
          <a:prstGeom prst="rect">
            <a:avLst/>
          </a:prstGeom>
          <a:noFill/>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3"/>
          <p:cNvSpPr>
            <a:spLocks noGrp="1"/>
          </p:cNvSpPr>
          <p:nvPr>
            <p:ph type="title"/>
          </p:nvPr>
        </p:nvSpPr>
        <p:spPr>
          <a:xfrm>
            <a:off x="900113" y="844352"/>
            <a:ext cx="11049000" cy="1054100"/>
          </a:xfrm>
        </p:spPr>
        <p:txBody>
          <a:bodyPr/>
          <a:lstStyle/>
          <a:p>
            <a:r>
              <a:rPr lang="en-US" dirty="0" smtClean="0">
                <a:latin typeface="Arial" pitchFamily="34" charset="0"/>
                <a:ea typeface="ＭＳ Ｐゴシック" pitchFamily="34" charset="-128"/>
                <a:cs typeface="Arial" pitchFamily="34" charset="0"/>
              </a:rPr>
              <a:t>Method: </a:t>
            </a:r>
            <a:r>
              <a:rPr lang="en-US" dirty="0" smtClean="0">
                <a:solidFill>
                  <a:schemeClr val="accent6">
                    <a:lumMod val="60000"/>
                    <a:lumOff val="40000"/>
                  </a:schemeClr>
                </a:solidFill>
                <a:latin typeface="Arial" pitchFamily="34" charset="0"/>
                <a:ea typeface="ＭＳ Ｐゴシック" pitchFamily="34" charset="-128"/>
                <a:cs typeface="Arial" pitchFamily="34" charset="0"/>
              </a:rPr>
              <a:t>Measures</a:t>
            </a:r>
          </a:p>
        </p:txBody>
      </p:sp>
      <p:sp>
        <p:nvSpPr>
          <p:cNvPr id="5" name="Tijdelijke aanduiding voor inhoud 4"/>
          <p:cNvSpPr>
            <a:spLocks noGrp="1"/>
          </p:cNvSpPr>
          <p:nvPr>
            <p:ph idx="1"/>
          </p:nvPr>
        </p:nvSpPr>
        <p:spPr>
          <a:xfrm>
            <a:off x="900113" y="1966044"/>
            <a:ext cx="11002887" cy="6007100"/>
          </a:xfrm>
        </p:spPr>
        <p:txBody>
          <a:bodyPr/>
          <a:lstStyle/>
          <a:p>
            <a:pPr marL="536575" lvl="4" indent="-536575">
              <a:spcAft>
                <a:spcPts val="1000"/>
              </a:spcAft>
              <a:buFont typeface="Arial" pitchFamily="34" charset="0"/>
              <a:buChar char="•"/>
            </a:pPr>
            <a:r>
              <a:rPr lang="en-US" sz="3000" dirty="0" smtClean="0"/>
              <a:t>Eye fixation: Duration (in ms) </a:t>
            </a:r>
          </a:p>
          <a:p>
            <a:pPr marL="536575" lvl="4" indent="-536575">
              <a:spcAft>
                <a:spcPts val="1000"/>
              </a:spcAft>
              <a:buFont typeface="Arial" pitchFamily="34" charset="0"/>
              <a:buChar char="•"/>
            </a:pPr>
            <a:r>
              <a:rPr lang="nl-NL" sz="3000" dirty="0" smtClean="0"/>
              <a:t>Areas of interest (</a:t>
            </a:r>
            <a:r>
              <a:rPr lang="nl-NL" sz="3000" dirty="0" err="1" smtClean="0"/>
              <a:t>AOIs</a:t>
            </a:r>
            <a:r>
              <a:rPr lang="nl-NL" sz="3000" dirty="0" smtClean="0"/>
              <a:t>)</a:t>
            </a:r>
            <a:endParaRPr lang="en-US" sz="3000" dirty="0" smtClean="0"/>
          </a:p>
          <a:p>
            <a:pPr marL="993775" lvl="5" indent="-536575">
              <a:spcAft>
                <a:spcPts val="1000"/>
              </a:spcAft>
              <a:buFont typeface="Arial" pitchFamily="34" charset="0"/>
              <a:buChar char="•"/>
            </a:pPr>
            <a:r>
              <a:rPr lang="en-US" sz="2500" dirty="0" smtClean="0"/>
              <a:t>Pictures of eye fixations are processed</a:t>
            </a:r>
          </a:p>
          <a:p>
            <a:pPr marL="993775" lvl="5" indent="-536575">
              <a:spcAft>
                <a:spcPts val="1000"/>
              </a:spcAft>
              <a:buFont typeface="Arial" pitchFamily="34" charset="0"/>
              <a:buChar char="•"/>
            </a:pPr>
            <a:r>
              <a:rPr lang="en-US" sz="2500" dirty="0" smtClean="0"/>
              <a:t>Area </a:t>
            </a:r>
            <a:r>
              <a:rPr lang="en-US" sz="2500" dirty="0" smtClean="0"/>
              <a:t>viewed &gt; 50% of participants </a:t>
            </a:r>
            <a:r>
              <a:rPr lang="nl-NL" sz="2500" dirty="0" smtClean="0">
                <a:sym typeface="Wingdings" pitchFamily="2" charset="2"/>
              </a:rPr>
              <a:t> </a:t>
            </a:r>
            <a:r>
              <a:rPr lang="en-US" sz="2500" dirty="0" smtClean="0"/>
              <a:t>important area, and then defined as AOI</a:t>
            </a:r>
          </a:p>
        </p:txBody>
      </p:sp>
      <p:pic>
        <p:nvPicPr>
          <p:cNvPr id="6" name="Picture 5" descr="departmentstoretask_AOI_vraag3_depart13_cropped.png"/>
          <p:cNvPicPr/>
          <p:nvPr/>
        </p:nvPicPr>
        <p:blipFill>
          <a:blip r:embed="rId3" cstate="print"/>
          <a:stretch>
            <a:fillRect/>
          </a:stretch>
        </p:blipFill>
        <p:spPr>
          <a:xfrm>
            <a:off x="7244080" y="5265518"/>
            <a:ext cx="5760720" cy="4284980"/>
          </a:xfrm>
          <a:prstGeom prst="rect">
            <a:avLst/>
          </a:prstGeom>
        </p:spPr>
      </p:pic>
      <p:sp>
        <p:nvSpPr>
          <p:cNvPr id="7" name="TextBox 6"/>
          <p:cNvSpPr txBox="1"/>
          <p:nvPr/>
        </p:nvSpPr>
        <p:spPr>
          <a:xfrm>
            <a:off x="8374608" y="4876800"/>
            <a:ext cx="3801041" cy="400110"/>
          </a:xfrm>
          <a:prstGeom prst="rect">
            <a:avLst/>
          </a:prstGeom>
          <a:noFill/>
        </p:spPr>
        <p:txBody>
          <a:bodyPr wrap="none" rtlCol="0">
            <a:spAutoFit/>
          </a:bodyPr>
          <a:lstStyle/>
          <a:p>
            <a:r>
              <a:rPr lang="en-US" sz="2000" dirty="0" smtClean="0">
                <a:solidFill>
                  <a:schemeClr val="bg1"/>
                </a:solidFill>
              </a:rPr>
              <a:t>Example of one participant (Q3)</a:t>
            </a:r>
            <a:endParaRPr lang="en-US" sz="2000" dirty="0">
              <a:solidFill>
                <a:schemeClr val="bg1"/>
              </a:solidFill>
            </a:endParaRPr>
          </a:p>
        </p:txBody>
      </p:sp>
      <p:sp>
        <p:nvSpPr>
          <p:cNvPr id="9" name="TextBox 8"/>
          <p:cNvSpPr txBox="1"/>
          <p:nvPr/>
        </p:nvSpPr>
        <p:spPr>
          <a:xfrm>
            <a:off x="1029792" y="4876800"/>
            <a:ext cx="3896067" cy="400110"/>
          </a:xfrm>
          <a:prstGeom prst="rect">
            <a:avLst/>
          </a:prstGeom>
          <a:noFill/>
        </p:spPr>
        <p:txBody>
          <a:bodyPr wrap="none" rtlCol="0">
            <a:spAutoFit/>
          </a:bodyPr>
          <a:lstStyle/>
          <a:p>
            <a:r>
              <a:rPr lang="en-US" sz="2000" dirty="0" smtClean="0">
                <a:solidFill>
                  <a:schemeClr val="bg1"/>
                </a:solidFill>
              </a:rPr>
              <a:t>Differentiated AOIs per question</a:t>
            </a:r>
            <a:endParaRPr lang="en-US" sz="2000" dirty="0">
              <a:solidFill>
                <a:schemeClr val="bg1"/>
              </a:solidFill>
            </a:endParaRPr>
          </a:p>
        </p:txBody>
      </p:sp>
      <p:pic>
        <p:nvPicPr>
          <p:cNvPr id="1026" name="Picture 2"/>
          <p:cNvPicPr>
            <a:picLocks noChangeAspect="1" noChangeArrowheads="1"/>
          </p:cNvPicPr>
          <p:nvPr/>
        </p:nvPicPr>
        <p:blipFill>
          <a:blip r:embed="rId4"/>
          <a:srcRect/>
          <a:stretch>
            <a:fillRect/>
          </a:stretch>
        </p:blipFill>
        <p:spPr bwMode="auto">
          <a:xfrm>
            <a:off x="381720" y="5236840"/>
            <a:ext cx="6546182" cy="25922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pening dia's">
  <a:themeElements>
    <a:clrScheme name="RU 2010">
      <a:dk1>
        <a:srgbClr val="000000"/>
      </a:dk1>
      <a:lt1>
        <a:srgbClr val="FFFFFF"/>
      </a:lt1>
      <a:dk2>
        <a:srgbClr val="000000"/>
      </a:dk2>
      <a:lt2>
        <a:srgbClr val="FFFFFF"/>
      </a:lt2>
      <a:accent1>
        <a:srgbClr val="BE311A"/>
      </a:accent1>
      <a:accent2>
        <a:srgbClr val="636463"/>
      </a:accent2>
      <a:accent3>
        <a:srgbClr val="A3AAA1"/>
      </a:accent3>
      <a:accent4>
        <a:srgbClr val="DADADA"/>
      </a:accent4>
      <a:accent5>
        <a:srgbClr val="C6ABAB"/>
      </a:accent5>
      <a:accent6>
        <a:srgbClr val="8A2509"/>
      </a:accent6>
      <a:hlink>
        <a:srgbClr val="0089B9"/>
      </a:hlink>
      <a:folHlink>
        <a:srgbClr val="0089B9"/>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FFFFFF"/>
            </a:solidFill>
            <a:effectLst/>
            <a:latin typeface="American Typewriter" charset="0"/>
            <a:ea typeface="ヒラギノ明朝 ProN W3" charset="-128"/>
            <a:cs typeface="ヒラギノ明朝 ProN W3" charset="-128"/>
            <a:sym typeface="American Typewriter"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FFFFFF"/>
            </a:solidFill>
            <a:effectLst/>
            <a:latin typeface="American Typewriter" charset="0"/>
            <a:ea typeface="ヒラギノ明朝 ProN W3" charset="-128"/>
            <a:cs typeface="ヒラギノ明朝 ProN W3" charset="-128"/>
            <a:sym typeface="American Typewriter" charset="0"/>
          </a:defRPr>
        </a:defPPr>
      </a:lstStyle>
    </a:lnDef>
    <a:txDef>
      <a:spPr bwMode="auto">
        <a:noFill/>
        <a:ln w="12700">
          <a:noFill/>
          <a:miter lim="800000"/>
          <a:headEnd/>
          <a:tailEnd/>
        </a:ln>
      </a:spPr>
      <a:bodyPr vert="horz" wrap="square" lIns="50800" tIns="50800" rIns="50800" bIns="50800" numCol="1" rtlCol="0"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sz="2100" b="0" i="0" u="none" strike="noStrike" kern="0" cap="none" spc="0" normalizeH="0" baseline="0" noProof="0" dirty="0" smtClean="0">
            <a:ln>
              <a:noFill/>
            </a:ln>
            <a:effectLst/>
            <a:uLnTx/>
            <a:uFillTx/>
            <a:latin typeface="+mn-lt"/>
            <a:ea typeface="+mn-ea"/>
            <a:cs typeface="+mn-cs"/>
            <a:sym typeface="Kievit-Book" charset="0"/>
          </a:defRPr>
        </a:defPPr>
      </a:lstStyle>
    </a:txDef>
  </a:objectDefaults>
  <a:extraClrSchemeLst>
    <a:extraClrScheme>
      <a:clrScheme name="Opening al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asis pagina">
  <a:themeElements>
    <a:clrScheme name="RU 2010">
      <a:dk1>
        <a:srgbClr val="000000"/>
      </a:dk1>
      <a:lt1>
        <a:srgbClr val="FFFFFF"/>
      </a:lt1>
      <a:dk2>
        <a:srgbClr val="000000"/>
      </a:dk2>
      <a:lt2>
        <a:srgbClr val="FFFFFF"/>
      </a:lt2>
      <a:accent1>
        <a:srgbClr val="BE311A"/>
      </a:accent1>
      <a:accent2>
        <a:srgbClr val="636463"/>
      </a:accent2>
      <a:accent3>
        <a:srgbClr val="A3AAA1"/>
      </a:accent3>
      <a:accent4>
        <a:srgbClr val="DADADA"/>
      </a:accent4>
      <a:accent5>
        <a:srgbClr val="C6ABAB"/>
      </a:accent5>
      <a:accent6>
        <a:srgbClr val="8A2509"/>
      </a:accent6>
      <a:hlink>
        <a:srgbClr val="BE311A"/>
      </a:hlink>
      <a:folHlink>
        <a:srgbClr val="BE311A"/>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FFFFFF"/>
            </a:solidFill>
            <a:effectLst/>
            <a:latin typeface="American Typewriter" charset="0"/>
            <a:ea typeface="ヒラギノ明朝 ProN W3" charset="-128"/>
            <a:cs typeface="ヒラギノ明朝 ProN W3" charset="-128"/>
            <a:sym typeface="American Typewriter"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FFFFFF"/>
            </a:solidFill>
            <a:effectLst/>
            <a:latin typeface="American Typewriter" charset="0"/>
            <a:ea typeface="ヒラギノ明朝 ProN W3" charset="-128"/>
            <a:cs typeface="ヒラギノ明朝 ProN W3" charset="-128"/>
            <a:sym typeface="American Typewriter" charset="0"/>
          </a:defRPr>
        </a:defPPr>
      </a:lstStyle>
    </a:lnDef>
  </a:objectDefaults>
  <a:extraClrSchemeLst>
    <a:extraClrScheme>
      <a:clrScheme name="Basis pagin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2520</TotalTime>
  <Pages>0</Pages>
  <Words>4347</Words>
  <Characters>0</Characters>
  <Application>Microsoft Office PowerPoint</Application>
  <PresentationFormat>Custom</PresentationFormat>
  <Lines>0</Lines>
  <Paragraphs>683</Paragraphs>
  <Slides>37</Slides>
  <Notes>37</Notes>
  <HiddenSlides>0</HiddenSlides>
  <MMClips>0</MMClips>
  <ScaleCrop>false</ScaleCrop>
  <HeadingPairs>
    <vt:vector size="4" baseType="variant">
      <vt:variant>
        <vt:lpstr>Theme</vt:lpstr>
      </vt:variant>
      <vt:variant>
        <vt:i4>2</vt:i4>
      </vt:variant>
      <vt:variant>
        <vt:lpstr>Slide Titles</vt:lpstr>
      </vt:variant>
      <vt:variant>
        <vt:i4>37</vt:i4>
      </vt:variant>
    </vt:vector>
  </HeadingPairs>
  <TitlesOfParts>
    <vt:vector size="39" baseType="lpstr">
      <vt:lpstr>Opening dia's</vt:lpstr>
      <vt:lpstr>Basis pagina</vt:lpstr>
      <vt:lpstr>A different outlook on stock-flow tasks. Using eye tracking methodology to explore eye movements of problem solvers</vt:lpstr>
      <vt:lpstr>Introduction</vt:lpstr>
      <vt:lpstr>Introduction</vt:lpstr>
      <vt:lpstr>Introduction</vt:lpstr>
      <vt:lpstr>Introduction</vt:lpstr>
      <vt:lpstr>Introduction</vt:lpstr>
      <vt:lpstr>Research objective and research questions</vt:lpstr>
      <vt:lpstr>Method: Participants + procedure</vt:lpstr>
      <vt:lpstr>Method: Measures</vt:lpstr>
      <vt:lpstr>Method: Definitions</vt:lpstr>
      <vt:lpstr>Results: Answering behavior</vt:lpstr>
      <vt:lpstr>Results: Testing hypotheses on viewing behavior 1</vt:lpstr>
      <vt:lpstr>Results: Testing hypotheses on viewing behavior 2</vt:lpstr>
      <vt:lpstr>Results: Testing hypotheses on viewing behavior 3</vt:lpstr>
      <vt:lpstr>Results: Testing hypotheses on viewing behavior 4</vt:lpstr>
      <vt:lpstr>Results 5: Exploration sequences 1</vt:lpstr>
      <vt:lpstr>Results 5: Exploration sequences 2</vt:lpstr>
      <vt:lpstr>Results: Summary Groups 1 and 2</vt:lpstr>
      <vt:lpstr>Conclusions 1</vt:lpstr>
      <vt:lpstr>Conclusions 2</vt:lpstr>
      <vt:lpstr>Conclusions 3</vt:lpstr>
      <vt:lpstr>Discussion </vt:lpstr>
      <vt:lpstr>Questions?</vt:lpstr>
      <vt:lpstr>Method Procedure</vt:lpstr>
      <vt:lpstr>Method Adjustments to the Department Store Task</vt:lpstr>
      <vt:lpstr>Method Apparatus, location, and setting</vt:lpstr>
      <vt:lpstr>Method Processing 1</vt:lpstr>
      <vt:lpstr>Method Processing 2</vt:lpstr>
      <vt:lpstr>Results: descriptives Viewing behavior</vt:lpstr>
      <vt:lpstr>Method Cleaning</vt:lpstr>
      <vt:lpstr>Method Iterative approach</vt:lpstr>
      <vt:lpstr>Results: Viewing behavior, frequencies</vt:lpstr>
      <vt:lpstr>Results 2 Hs based on group differentiation: Duration</vt:lpstr>
      <vt:lpstr>Results 3 Hs based on group differentiation: Cycle</vt:lpstr>
      <vt:lpstr>Results 4 Hs based on group differentiation: Temporal location</vt:lpstr>
      <vt:lpstr>Results Summary hypotheses</vt:lpstr>
      <vt:lpstr>Conclusions 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Radboud University Nijmegen</dc:title>
  <dc:creator>Fokkinga, B.L.A. (Brigit)</dc:creator>
  <cp:lastModifiedBy>U469035</cp:lastModifiedBy>
  <cp:revision>226</cp:revision>
  <dcterms:created xsi:type="dcterms:W3CDTF">2010-10-05T13:34:04Z</dcterms:created>
  <dcterms:modified xsi:type="dcterms:W3CDTF">2015-07-13T10:10:44Z</dcterms:modified>
</cp:coreProperties>
</file>